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1" r:id="rId4"/>
  </p:sldMasterIdLst>
  <p:notesMasterIdLst>
    <p:notesMasterId r:id="rId32"/>
  </p:notesMasterIdLst>
  <p:sldIdLst>
    <p:sldId id="257" r:id="rId5"/>
    <p:sldId id="317" r:id="rId6"/>
    <p:sldId id="271" r:id="rId7"/>
    <p:sldId id="297" r:id="rId8"/>
    <p:sldId id="300" r:id="rId9"/>
    <p:sldId id="290" r:id="rId10"/>
    <p:sldId id="277" r:id="rId11"/>
    <p:sldId id="288" r:id="rId12"/>
    <p:sldId id="311" r:id="rId13"/>
    <p:sldId id="289" r:id="rId14"/>
    <p:sldId id="286" r:id="rId15"/>
    <p:sldId id="282" r:id="rId16"/>
    <p:sldId id="287" r:id="rId17"/>
    <p:sldId id="291" r:id="rId18"/>
    <p:sldId id="306" r:id="rId19"/>
    <p:sldId id="316" r:id="rId20"/>
    <p:sldId id="310" r:id="rId21"/>
    <p:sldId id="312" r:id="rId22"/>
    <p:sldId id="313" r:id="rId23"/>
    <p:sldId id="314" r:id="rId24"/>
    <p:sldId id="309" r:id="rId25"/>
    <p:sldId id="292" r:id="rId26"/>
    <p:sldId id="315" r:id="rId27"/>
    <p:sldId id="303" r:id="rId28"/>
    <p:sldId id="304" r:id="rId29"/>
    <p:sldId id="305"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762"/>
    <a:srgbClr val="F76F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44983-A1C2-4A5E-8302-7103091E83BE}" v="1" dt="2022-07-20T21:55:09.849"/>
    <p1510:client id="{0C9FD803-5955-423D-BE85-9C9140043EB3}" v="26" dt="2022-10-11T01:11:49.099"/>
    <p1510:client id="{2719A167-C473-4D37-8AF1-BD15D4096E0E}" v="39" dt="2022-10-07T20:26:40.492"/>
    <p1510:client id="{356F33A4-D877-0437-D632-8A0EE9DEC51E}" v="319" dt="2022-10-20T21:57:02.896"/>
    <p1510:client id="{37618CE6-5EC6-49FA-9D24-FBC178DAF622}" v="91" dt="2022-06-17T20:30:39.489"/>
    <p1510:client id="{468F084B-6250-405F-AD1A-8DBB6D29BDA7}" v="5" dt="2022-10-10T22:55:36.152"/>
    <p1510:client id="{4F95B955-3D5B-49E7-9929-63BBBCCB69A2}" v="107" dt="2022-06-17T21:06:25.222"/>
    <p1510:client id="{6C557F4B-83B8-CD9C-C9ED-93F457478E19}" v="39" dt="2023-10-24T18:56:23.384"/>
    <p1510:client id="{77E4F207-C5FB-4754-9E4F-764B851F172A}" v="41" dt="2022-06-20T18:51:16.790"/>
    <p1510:client id="{8B4C1965-BA69-465E-AA4E-D5ECCFA65CBF}" v="175" dt="2022-10-11T04:23:31.983"/>
    <p1510:client id="{9DD8109E-92F2-4EDE-9E81-62BE4EC8544E}" v="20" dt="2022-06-20T19:48:41.950"/>
    <p1510:client id="{B205F103-9E12-4ECE-863B-D74DAF68AD8A}" v="17" dt="2022-06-16T21:39:26.861"/>
    <p1510:client id="{B3179602-674C-4676-B516-B5492CEFF9EF}" v="77" dt="2022-10-20T21:54:51.168"/>
    <p1510:client id="{C3158ED4-AF8B-46D6-9B26-FFD0CD3C3AEE}" v="140" dt="2022-06-17T00:53:52.871"/>
    <p1510:client id="{C5AD3B66-0DF1-6846-5A26-F8BE9779A312}" v="7" dt="2022-06-17T20:35:29.675"/>
    <p1510:client id="{D3B888F0-A80D-78C9-92BF-B1B9B3C1D71C}" v="33" dt="2022-06-16T21:18:35.771"/>
    <p1510:client id="{DB8CDA95-C0C5-4D39-AA9D-DE48DCE02CAD}" v="1" dt="2022-06-17T01:32:45.864"/>
    <p1510:client id="{DD65A89B-3A5E-314F-8647-10DF5FC6B922}" v="1314" dt="2022-06-17T21:02:58.641"/>
    <p1510:client id="{F01E02E0-6CD4-42B1-93BB-EB76DF30EEB5}" v="277" dt="2022-10-10T18:54:18.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05DEF-566E-1241-B3C2-ADA2A00AB80E}"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9DC87-8C98-5148-843B-BC1254A092F7}" type="slidenum">
              <a:rPr lang="en-US" smtClean="0"/>
              <a:t>‹#›</a:t>
            </a:fld>
            <a:endParaRPr lang="en-US"/>
          </a:p>
        </p:txBody>
      </p:sp>
    </p:spTree>
    <p:extLst>
      <p:ext uri="{BB962C8B-B14F-4D97-AF65-F5344CB8AC3E}">
        <p14:creationId xmlns:p14="http://schemas.microsoft.com/office/powerpoint/2010/main" val="383957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readingleague.org/wp-content/uploads/2020/08/Curriculum-Evaluation-Tool-August-2020.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mhco.com/blog/culturally-responsive-teaching-strategies-instruction-practi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200000"/>
              </a:lnSpc>
              <a:buAutoNum type="arabicPeriod"/>
            </a:pPr>
            <a:r>
              <a:rPr lang="en-CA" sz="2800" b="0" u="none">
                <a:cs typeface="Calibri"/>
              </a:rPr>
              <a:t>To embed in all as appropriate:</a:t>
            </a:r>
          </a:p>
          <a:p>
            <a:pPr marL="685800" lvl="1" indent="-228600">
              <a:lnSpc>
                <a:spcPct val="200000"/>
              </a:lnSpc>
              <a:buAutoNum type="arabicPeriod"/>
            </a:pPr>
            <a:r>
              <a:rPr lang="en-CA" sz="2800" b="0" u="none">
                <a:cs typeface="Calibri"/>
              </a:rPr>
              <a:t>Multi-sensory</a:t>
            </a:r>
          </a:p>
          <a:p>
            <a:pPr marL="685800" lvl="1" indent="-228600">
              <a:lnSpc>
                <a:spcPct val="200000"/>
              </a:lnSpc>
              <a:buAutoNum type="arabicPeriod"/>
            </a:pPr>
            <a:r>
              <a:rPr lang="en-CA" sz="2800" b="0" u="none">
                <a:cs typeface="Calibri"/>
              </a:rPr>
              <a:t>Play-based</a:t>
            </a:r>
          </a:p>
          <a:p>
            <a:pPr marL="685800" lvl="1" indent="-228600">
              <a:lnSpc>
                <a:spcPct val="200000"/>
              </a:lnSpc>
              <a:buAutoNum type="arabicPeriod"/>
            </a:pPr>
            <a:r>
              <a:rPr lang="en-CA" sz="2800" b="0" u="none">
                <a:cs typeface="Calibri"/>
              </a:rPr>
              <a:t>Trauma-sensitive</a:t>
            </a:r>
          </a:p>
          <a:p>
            <a:pPr marL="685800" lvl="1" indent="-228600">
              <a:lnSpc>
                <a:spcPct val="200000"/>
              </a:lnSpc>
              <a:buAutoNum type="arabicPeriod"/>
            </a:pPr>
            <a:r>
              <a:rPr lang="en-CA" sz="2800" b="0" u="none">
                <a:cs typeface="Calibri"/>
              </a:rPr>
              <a:t>Validate what’s happening already</a:t>
            </a:r>
          </a:p>
          <a:p>
            <a:pPr marL="685800" lvl="1" indent="-228600">
              <a:lnSpc>
                <a:spcPct val="200000"/>
              </a:lnSpc>
              <a:buAutoNum type="arabicPeriod"/>
            </a:pPr>
            <a:r>
              <a:rPr lang="en-CA" sz="2800" b="0" u="none">
                <a:cs typeface="Calibri"/>
              </a:rPr>
              <a:t>First Peoples Principles of Learning</a:t>
            </a:r>
          </a:p>
          <a:p>
            <a:pPr marL="685800" lvl="1" indent="-228600">
              <a:lnSpc>
                <a:spcPct val="200000"/>
              </a:lnSpc>
              <a:buAutoNum type="arabicPeriod"/>
            </a:pPr>
            <a:r>
              <a:rPr lang="en-CA" sz="2800" b="0" u="none">
                <a:cs typeface="Calibri"/>
              </a:rPr>
              <a:t>Connect to Strategic Plan</a:t>
            </a:r>
          </a:p>
          <a:p>
            <a:pPr marL="685800" lvl="1" indent="-228600">
              <a:lnSpc>
                <a:spcPct val="200000"/>
              </a:lnSpc>
              <a:buAutoNum type="arabicPeriod"/>
            </a:pPr>
            <a:r>
              <a:rPr lang="en-CA" sz="2800" b="0" u="none">
                <a:cs typeface="Calibri"/>
              </a:rPr>
              <a:t>Culture of Care</a:t>
            </a:r>
          </a:p>
          <a:p>
            <a:pPr marL="685800" lvl="1" indent="-228600">
              <a:lnSpc>
                <a:spcPct val="200000"/>
              </a:lnSpc>
              <a:buAutoNum type="arabicPeriod"/>
            </a:pPr>
            <a:endParaRPr lang="en-CA" sz="2800" b="0" u="none">
              <a:cs typeface="Calibri"/>
            </a:endParaRPr>
          </a:p>
        </p:txBody>
      </p:sp>
      <p:sp>
        <p:nvSpPr>
          <p:cNvPr id="4" name="Slide Number Placeholder 3"/>
          <p:cNvSpPr>
            <a:spLocks noGrp="1"/>
          </p:cNvSpPr>
          <p:nvPr>
            <p:ph type="sldNum" sz="quarter" idx="5"/>
          </p:nvPr>
        </p:nvSpPr>
        <p:spPr/>
        <p:txBody>
          <a:bodyPr/>
          <a:lstStyle/>
          <a:p>
            <a:fld id="{8D058CF8-EAB0-2D4C-9569-9C82D944452D}" type="slidenum">
              <a:rPr lang="en-US" smtClean="0"/>
              <a:t>1</a:t>
            </a:fld>
            <a:endParaRPr lang="en-US"/>
          </a:p>
        </p:txBody>
      </p:sp>
    </p:spTree>
    <p:extLst>
      <p:ext uri="{BB962C8B-B14F-4D97-AF65-F5344CB8AC3E}">
        <p14:creationId xmlns:p14="http://schemas.microsoft.com/office/powerpoint/2010/main" val="2975684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Breaking down reading and language into distinct skills is beneficial to make sure no children fall through the cracks. Giving students well developed tools for decoding frees up cognitive energy for higher order comprehension skills.</a:t>
            </a:r>
          </a:p>
          <a:p>
            <a:r>
              <a:rPr lang="en-CA"/>
              <a:t>Systematic, sequential and explicit phonics instruction </a:t>
            </a:r>
            <a:r>
              <a:rPr lang="en-CA" b="1"/>
              <a:t>significantly improves children's reading comprehension</a:t>
            </a:r>
            <a:r>
              <a:rPr lang="en-CA"/>
              <a:t>. </a:t>
            </a:r>
            <a:endParaRPr lang="en-US"/>
          </a:p>
          <a:p>
            <a:r>
              <a:rPr lang="en-CA"/>
              <a:t>Explicit instructions refers to lessons in which skills and concepts are  clearly explained, and modelled without vagueness or ambiguity.</a:t>
            </a:r>
          </a:p>
          <a:p>
            <a:r>
              <a:rPr lang="en-CA" sz="1200" b="0" i="0" kern="1200">
                <a:solidFill>
                  <a:schemeClr val="tx1"/>
                </a:solidFill>
                <a:effectLst/>
                <a:latin typeface="+mn-lt"/>
                <a:ea typeface="+mn-ea"/>
                <a:cs typeface="+mn-cs"/>
              </a:rPr>
              <a:t>Systematic phonics lessons are organized in such a way that newly introduced skills are built on existing skills, and tasks are arranged from simplest to most complex</a:t>
            </a:r>
            <a:r>
              <a:rPr lang="en-CA"/>
              <a:t>.</a:t>
            </a:r>
            <a:r>
              <a:rPr lang="en-CA" sz="1200" b="0" i="0" kern="1200">
                <a:solidFill>
                  <a:schemeClr val="tx1"/>
                </a:solidFill>
                <a:effectLst/>
                <a:latin typeface="+mn-lt"/>
                <a:ea typeface="+mn-ea"/>
                <a:cs typeface="+mn-cs"/>
              </a:rPr>
              <a:t> </a:t>
            </a:r>
            <a:r>
              <a:rPr lang="en-CA"/>
              <a:t>(</a:t>
            </a:r>
            <a:r>
              <a:rPr lang="en-CA" sz="1200" b="0" i="0" kern="1200">
                <a:solidFill>
                  <a:schemeClr val="tx1"/>
                </a:solidFill>
                <a:effectLst/>
                <a:latin typeface="+mn-lt"/>
                <a:ea typeface="+mn-ea"/>
                <a:cs typeface="+mn-cs"/>
              </a:rPr>
              <a:t>Core 171</a:t>
            </a:r>
            <a:r>
              <a:rPr lang="en-CA"/>
              <a:t>)</a:t>
            </a:r>
            <a:endParaRPr lang="en-CA" sz="1200" b="0" i="0" kern="1200">
              <a:solidFill>
                <a:schemeClr val="tx1"/>
              </a:solidFill>
              <a:effectLst/>
              <a:latin typeface="+mn-lt"/>
              <a:cs typeface="Calibri"/>
            </a:endParaRPr>
          </a:p>
          <a:p>
            <a:endParaRPr lang="en-CA" sz="1200" b="0" i="0" kern="1200">
              <a:solidFill>
                <a:schemeClr val="tx1"/>
              </a:solidFill>
              <a:effectLst/>
              <a:latin typeface="+mn-lt"/>
              <a:cs typeface="Calibri"/>
            </a:endParaRPr>
          </a:p>
          <a:p>
            <a:endParaRPr lang="en-CA" sz="1200" b="0" i="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10</a:t>
            </a:fld>
            <a:endParaRPr lang="en-US"/>
          </a:p>
        </p:txBody>
      </p:sp>
    </p:spTree>
    <p:extLst>
      <p:ext uri="{BB962C8B-B14F-4D97-AF65-F5344CB8AC3E}">
        <p14:creationId xmlns:p14="http://schemas.microsoft.com/office/powerpoint/2010/main" val="97552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Reading instruction at the tier 1 level includes all students and should cover all components of reading. Students come to school with a wide variety of skills, abilities, and interest as well as varying proficiency in English, and other languages. Through the combination of whole-group and small– group differentiated instruction, 95 percent of students should attain school-wide reading goals and meet screening benchmarks. Differentiated instruction meets the needs of students with reading difficulties, students with disabilities, advanced learners, and English-language learners.</a:t>
            </a:r>
          </a:p>
        </p:txBody>
      </p:sp>
      <p:sp>
        <p:nvSpPr>
          <p:cNvPr id="4" name="Slide Number Placeholder 3"/>
          <p:cNvSpPr>
            <a:spLocks noGrp="1"/>
          </p:cNvSpPr>
          <p:nvPr>
            <p:ph type="sldNum" sz="quarter" idx="5"/>
          </p:nvPr>
        </p:nvSpPr>
        <p:spPr/>
        <p:txBody>
          <a:bodyPr/>
          <a:lstStyle/>
          <a:p>
            <a:fld id="{A039DC87-8C98-5148-843B-BC1254A092F7}" type="slidenum">
              <a:rPr lang="en-US" smtClean="0"/>
              <a:t>11</a:t>
            </a:fld>
            <a:endParaRPr lang="en-US"/>
          </a:p>
        </p:txBody>
      </p:sp>
    </p:spTree>
    <p:extLst>
      <p:ext uri="{BB962C8B-B14F-4D97-AF65-F5344CB8AC3E}">
        <p14:creationId xmlns:p14="http://schemas.microsoft.com/office/powerpoint/2010/main" val="2992643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a collection of research-based activities with high efficacy rates. Our time is limited with our students and choosing high quality instructional routines and activities is important.</a:t>
            </a:r>
          </a:p>
        </p:txBody>
      </p:sp>
      <p:sp>
        <p:nvSpPr>
          <p:cNvPr id="4" name="Slide Number Placeholder 3"/>
          <p:cNvSpPr>
            <a:spLocks noGrp="1"/>
          </p:cNvSpPr>
          <p:nvPr>
            <p:ph type="sldNum" sz="quarter" idx="5"/>
          </p:nvPr>
        </p:nvSpPr>
        <p:spPr/>
        <p:txBody>
          <a:bodyPr/>
          <a:lstStyle/>
          <a:p>
            <a:fld id="{A039DC87-8C98-5148-843B-BC1254A092F7}" type="slidenum">
              <a:rPr lang="en-US" smtClean="0"/>
              <a:t>12</a:t>
            </a:fld>
            <a:endParaRPr lang="en-US"/>
          </a:p>
        </p:txBody>
      </p:sp>
    </p:spTree>
    <p:extLst>
      <p:ext uri="{BB962C8B-B14F-4D97-AF65-F5344CB8AC3E}">
        <p14:creationId xmlns:p14="http://schemas.microsoft.com/office/powerpoint/2010/main" val="73242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many options for choice of programs, curriculum and resources. The Reading League has a great curriculum evaluation tool to decide if a curriculum or program is research based and proven effective. </a:t>
            </a:r>
            <a:r>
              <a:rPr lang="en-US">
                <a:cs typeface="Calibri"/>
                <a:hlinkClick r:id="rId3"/>
              </a:rPr>
              <a:t>Reading League Curriculum Evaluation Tool</a:t>
            </a:r>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13</a:t>
            </a:fld>
            <a:endParaRPr lang="en-US"/>
          </a:p>
        </p:txBody>
      </p:sp>
    </p:spTree>
    <p:extLst>
      <p:ext uri="{BB962C8B-B14F-4D97-AF65-F5344CB8AC3E}">
        <p14:creationId xmlns:p14="http://schemas.microsoft.com/office/powerpoint/2010/main" val="90467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 1 instruction can include hands-on, multi-sensory activities.</a:t>
            </a:r>
          </a:p>
        </p:txBody>
      </p:sp>
      <p:sp>
        <p:nvSpPr>
          <p:cNvPr id="4" name="Slide Number Placeholder 3"/>
          <p:cNvSpPr>
            <a:spLocks noGrp="1"/>
          </p:cNvSpPr>
          <p:nvPr>
            <p:ph type="sldNum" sz="quarter" idx="5"/>
          </p:nvPr>
        </p:nvSpPr>
        <p:spPr/>
        <p:txBody>
          <a:bodyPr/>
          <a:lstStyle/>
          <a:p>
            <a:fld id="{A039DC87-8C98-5148-843B-BC1254A092F7}" type="slidenum">
              <a:rPr lang="en-US" smtClean="0"/>
              <a:t>14</a:t>
            </a:fld>
            <a:endParaRPr lang="en-US"/>
          </a:p>
        </p:txBody>
      </p:sp>
    </p:spTree>
    <p:extLst>
      <p:ext uri="{BB962C8B-B14F-4D97-AF65-F5344CB8AC3E}">
        <p14:creationId xmlns:p14="http://schemas.microsoft.com/office/powerpoint/2010/main" val="1890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can be engaging...</a:t>
            </a:r>
          </a:p>
        </p:txBody>
      </p:sp>
      <p:sp>
        <p:nvSpPr>
          <p:cNvPr id="4" name="Slide Number Placeholder 3"/>
          <p:cNvSpPr>
            <a:spLocks noGrp="1"/>
          </p:cNvSpPr>
          <p:nvPr>
            <p:ph type="sldNum" sz="quarter" idx="5"/>
          </p:nvPr>
        </p:nvSpPr>
        <p:spPr/>
        <p:txBody>
          <a:bodyPr/>
          <a:lstStyle/>
          <a:p>
            <a:fld id="{A039DC87-8C98-5148-843B-BC1254A092F7}" type="slidenum">
              <a:rPr lang="en-US" smtClean="0"/>
              <a:t>15</a:t>
            </a:fld>
            <a:endParaRPr lang="en-US"/>
          </a:p>
        </p:txBody>
      </p:sp>
    </p:spTree>
    <p:extLst>
      <p:ext uri="{BB962C8B-B14F-4D97-AF65-F5344CB8AC3E}">
        <p14:creationId xmlns:p14="http://schemas.microsoft.com/office/powerpoint/2010/main" val="239907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can be impactful and fun.</a:t>
            </a:r>
          </a:p>
        </p:txBody>
      </p:sp>
      <p:sp>
        <p:nvSpPr>
          <p:cNvPr id="4" name="Slide Number Placeholder 3"/>
          <p:cNvSpPr>
            <a:spLocks noGrp="1"/>
          </p:cNvSpPr>
          <p:nvPr>
            <p:ph type="sldNum" sz="quarter" idx="5"/>
          </p:nvPr>
        </p:nvSpPr>
        <p:spPr/>
        <p:txBody>
          <a:bodyPr/>
          <a:lstStyle/>
          <a:p>
            <a:fld id="{A039DC87-8C98-5148-843B-BC1254A092F7}" type="slidenum">
              <a:rPr lang="en-US" smtClean="0"/>
              <a:t>16</a:t>
            </a:fld>
            <a:endParaRPr lang="en-US"/>
          </a:p>
        </p:txBody>
      </p:sp>
    </p:spTree>
    <p:extLst>
      <p:ext uri="{BB962C8B-B14F-4D97-AF65-F5344CB8AC3E}">
        <p14:creationId xmlns:p14="http://schemas.microsoft.com/office/powerpoint/2010/main" val="4113822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variety of ways that teachers can design literacy blocks to include the teaching and practice of skills in all five components of reading. A variety of skills can be practiced in small group and whole class lessons. Within the same lesson framework, variety and novelty can be included.</a:t>
            </a:r>
          </a:p>
          <a:p>
            <a:r>
              <a:rPr lang="en-US">
                <a:cs typeface="Calibri"/>
              </a:rPr>
              <a:t>Here is a sample Literacy Schedule for K-3</a:t>
            </a:r>
            <a:endParaRPr lang="en-US"/>
          </a:p>
        </p:txBody>
      </p:sp>
      <p:sp>
        <p:nvSpPr>
          <p:cNvPr id="4" name="Slide Number Placeholder 3"/>
          <p:cNvSpPr>
            <a:spLocks noGrp="1"/>
          </p:cNvSpPr>
          <p:nvPr>
            <p:ph type="sldNum" sz="quarter" idx="5"/>
          </p:nvPr>
        </p:nvSpPr>
        <p:spPr/>
        <p:txBody>
          <a:bodyPr/>
          <a:lstStyle/>
          <a:p>
            <a:fld id="{A039DC87-8C98-5148-843B-BC1254A092F7}" type="slidenum">
              <a:rPr lang="en-US" smtClean="0"/>
              <a:t>17</a:t>
            </a:fld>
            <a:endParaRPr lang="en-US"/>
          </a:p>
        </p:txBody>
      </p:sp>
    </p:spTree>
    <p:extLst>
      <p:ext uri="{BB962C8B-B14F-4D97-AF65-F5344CB8AC3E}">
        <p14:creationId xmlns:p14="http://schemas.microsoft.com/office/powerpoint/2010/main" val="136121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sample of a possible grade one literacy week overview.</a:t>
            </a:r>
          </a:p>
        </p:txBody>
      </p:sp>
      <p:sp>
        <p:nvSpPr>
          <p:cNvPr id="4" name="Slide Number Placeholder 3"/>
          <p:cNvSpPr>
            <a:spLocks noGrp="1"/>
          </p:cNvSpPr>
          <p:nvPr>
            <p:ph type="sldNum" sz="quarter" idx="5"/>
          </p:nvPr>
        </p:nvSpPr>
        <p:spPr/>
        <p:txBody>
          <a:bodyPr/>
          <a:lstStyle/>
          <a:p>
            <a:fld id="{A039DC87-8C98-5148-843B-BC1254A092F7}" type="slidenum">
              <a:rPr lang="en-US" smtClean="0"/>
              <a:t>18</a:t>
            </a:fld>
            <a:endParaRPr lang="en-US"/>
          </a:p>
        </p:txBody>
      </p:sp>
    </p:spTree>
    <p:extLst>
      <p:ext uri="{BB962C8B-B14F-4D97-AF65-F5344CB8AC3E}">
        <p14:creationId xmlns:p14="http://schemas.microsoft.com/office/powerpoint/2010/main" val="30383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sample of a possible grade two literacy week overview.</a:t>
            </a:r>
          </a:p>
        </p:txBody>
      </p:sp>
      <p:sp>
        <p:nvSpPr>
          <p:cNvPr id="4" name="Slide Number Placeholder 3"/>
          <p:cNvSpPr>
            <a:spLocks noGrp="1"/>
          </p:cNvSpPr>
          <p:nvPr>
            <p:ph type="sldNum" sz="quarter" idx="5"/>
          </p:nvPr>
        </p:nvSpPr>
        <p:spPr/>
        <p:txBody>
          <a:bodyPr/>
          <a:lstStyle/>
          <a:p>
            <a:fld id="{A039DC87-8C98-5148-843B-BC1254A092F7}" type="slidenum">
              <a:rPr lang="en-US" smtClean="0"/>
              <a:t>19</a:t>
            </a:fld>
            <a:endParaRPr lang="en-US"/>
          </a:p>
        </p:txBody>
      </p:sp>
    </p:spTree>
    <p:extLst>
      <p:ext uri="{BB962C8B-B14F-4D97-AF65-F5344CB8AC3E}">
        <p14:creationId xmlns:p14="http://schemas.microsoft.com/office/powerpoint/2010/main" val="287738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strong core program teaches all students necessary skills in a classroom setting. Differentiated instruction can be included. Throughout this process, the classroom teacher monitors the progress of students and notes students who are struggling and falling behind their peers. </a:t>
            </a:r>
          </a:p>
          <a:p>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2</a:t>
            </a:fld>
            <a:endParaRPr lang="en-US"/>
          </a:p>
        </p:txBody>
      </p:sp>
    </p:spTree>
    <p:extLst>
      <p:ext uri="{BB962C8B-B14F-4D97-AF65-F5344CB8AC3E}">
        <p14:creationId xmlns:p14="http://schemas.microsoft.com/office/powerpoint/2010/main" val="1963957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sample of a possible grade three literacy week overview.</a:t>
            </a:r>
          </a:p>
        </p:txBody>
      </p:sp>
      <p:sp>
        <p:nvSpPr>
          <p:cNvPr id="4" name="Slide Number Placeholder 3"/>
          <p:cNvSpPr>
            <a:spLocks noGrp="1"/>
          </p:cNvSpPr>
          <p:nvPr>
            <p:ph type="sldNum" sz="quarter" idx="5"/>
          </p:nvPr>
        </p:nvSpPr>
        <p:spPr/>
        <p:txBody>
          <a:bodyPr/>
          <a:lstStyle/>
          <a:p>
            <a:fld id="{A039DC87-8C98-5148-843B-BC1254A092F7}" type="slidenum">
              <a:rPr lang="en-US" smtClean="0"/>
              <a:t>20</a:t>
            </a:fld>
            <a:endParaRPr lang="en-US"/>
          </a:p>
        </p:txBody>
      </p:sp>
    </p:spTree>
    <p:extLst>
      <p:ext uri="{BB962C8B-B14F-4D97-AF65-F5344CB8AC3E}">
        <p14:creationId xmlns:p14="http://schemas.microsoft.com/office/powerpoint/2010/main" val="329846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 possible sample of a literacy schedule for Grades 4-7</a:t>
            </a:r>
            <a:endParaRPr lang="en-US"/>
          </a:p>
        </p:txBody>
      </p:sp>
      <p:sp>
        <p:nvSpPr>
          <p:cNvPr id="4" name="Slide Number Placeholder 3"/>
          <p:cNvSpPr>
            <a:spLocks noGrp="1"/>
          </p:cNvSpPr>
          <p:nvPr>
            <p:ph type="sldNum" sz="quarter" idx="5"/>
          </p:nvPr>
        </p:nvSpPr>
        <p:spPr/>
        <p:txBody>
          <a:bodyPr/>
          <a:lstStyle/>
          <a:p>
            <a:fld id="{A039DC87-8C98-5148-843B-BC1254A092F7}" type="slidenum">
              <a:rPr lang="en-US" smtClean="0"/>
              <a:t>21</a:t>
            </a:fld>
            <a:endParaRPr lang="en-US"/>
          </a:p>
        </p:txBody>
      </p:sp>
    </p:spTree>
    <p:extLst>
      <p:ext uri="{BB962C8B-B14F-4D97-AF65-F5344CB8AC3E}">
        <p14:creationId xmlns:p14="http://schemas.microsoft.com/office/powerpoint/2010/main" val="244391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variety of interactive and engaging activities support learning in all 5 critical components. You can see work on morphology, syllable types, phoneme-grapheme mapping and an example of a card game for practice of phonics and vocabulary.</a:t>
            </a:r>
          </a:p>
        </p:txBody>
      </p:sp>
      <p:sp>
        <p:nvSpPr>
          <p:cNvPr id="4" name="Slide Number Placeholder 3"/>
          <p:cNvSpPr>
            <a:spLocks noGrp="1"/>
          </p:cNvSpPr>
          <p:nvPr>
            <p:ph type="sldNum" sz="quarter" idx="5"/>
          </p:nvPr>
        </p:nvSpPr>
        <p:spPr/>
        <p:txBody>
          <a:bodyPr/>
          <a:lstStyle/>
          <a:p>
            <a:fld id="{A039DC87-8C98-5148-843B-BC1254A092F7}" type="slidenum">
              <a:rPr lang="en-US" smtClean="0"/>
              <a:t>22</a:t>
            </a:fld>
            <a:endParaRPr lang="en-US"/>
          </a:p>
        </p:txBody>
      </p:sp>
    </p:spTree>
    <p:extLst>
      <p:ext uri="{BB962C8B-B14F-4D97-AF65-F5344CB8AC3E}">
        <p14:creationId xmlns:p14="http://schemas.microsoft.com/office/powerpoint/2010/main" val="2629020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Tier 1 in grades 8-12 includes explicit instruction, practice of strategies and literacy in multi-disciplines.</a:t>
            </a:r>
          </a:p>
          <a:p>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23</a:t>
            </a:fld>
            <a:endParaRPr lang="en-US"/>
          </a:p>
        </p:txBody>
      </p:sp>
    </p:spTree>
    <p:extLst>
      <p:ext uri="{BB962C8B-B14F-4D97-AF65-F5344CB8AC3E}">
        <p14:creationId xmlns:p14="http://schemas.microsoft.com/office/powerpoint/2010/main" val="287365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Vocabulary is increasingly important for intermediate and secondary students. There are a variety of strategies and activities to engage students and explicitly teach vocabulary. </a:t>
            </a:r>
          </a:p>
        </p:txBody>
      </p:sp>
      <p:sp>
        <p:nvSpPr>
          <p:cNvPr id="4" name="Slide Number Placeholder 3"/>
          <p:cNvSpPr>
            <a:spLocks noGrp="1"/>
          </p:cNvSpPr>
          <p:nvPr>
            <p:ph type="sldNum" sz="quarter" idx="5"/>
          </p:nvPr>
        </p:nvSpPr>
        <p:spPr/>
        <p:txBody>
          <a:bodyPr/>
          <a:lstStyle/>
          <a:p>
            <a:fld id="{A039DC87-8C98-5148-843B-BC1254A092F7}" type="slidenum">
              <a:rPr lang="en-US" smtClean="0"/>
              <a:t>24</a:t>
            </a:fld>
            <a:endParaRPr lang="en-US"/>
          </a:p>
        </p:txBody>
      </p:sp>
    </p:spTree>
    <p:extLst>
      <p:ext uri="{BB962C8B-B14F-4D97-AF65-F5344CB8AC3E}">
        <p14:creationId xmlns:p14="http://schemas.microsoft.com/office/powerpoint/2010/main" val="449075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instructional purposes, in K-12, vocabulary words are sorted into three tiers: Tier 1, Tier 2, and Tier 3. The illustration above shows the three tiers of vocabulary. As you can see, we move from Tier 1 on the bottom of the triangle up to Tier 3 at the top of the triangle. Tier 1 vocabulary words consist of basic, familiar words. These words are commonly used by most students in everyday conversation.  Students have the highest exposure with Tier 1 words.</a:t>
            </a:r>
          </a:p>
          <a:p>
            <a:r>
              <a:rPr lang="en-US"/>
              <a:t>Tier 2 vocabulary words are robust, high-frequency words that students encounter across the content areas. They are not widely used in speech and daily conversation. </a:t>
            </a:r>
            <a:r>
              <a:rPr lang="en-US" i="1"/>
              <a:t>Unlike</a:t>
            </a:r>
            <a:r>
              <a:rPr lang="en-US"/>
              <a:t> Tier 1 words, Tier 2 words are not usually learned naturally or independently because students do not hear or use them in conversation. </a:t>
            </a:r>
            <a:r>
              <a:rPr lang="en-US" b="1"/>
              <a:t>A key point to understand is that Tier 2 words are often used and found in books and written text.</a:t>
            </a:r>
          </a:p>
          <a:p>
            <a:r>
              <a:rPr lang="en-US"/>
              <a:t>Tier 3 vocabulary words are low-frequency words. These words are content specific and have distinct meanings and purposes.</a:t>
            </a:r>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25</a:t>
            </a:fld>
            <a:endParaRPr lang="en-US"/>
          </a:p>
        </p:txBody>
      </p:sp>
    </p:spTree>
    <p:extLst>
      <p:ext uri="{BB962C8B-B14F-4D97-AF65-F5344CB8AC3E}">
        <p14:creationId xmlns:p14="http://schemas.microsoft.com/office/powerpoint/2010/main" val="3897184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sample projects made by Cowichan Secondary students.</a:t>
            </a:r>
          </a:p>
        </p:txBody>
      </p:sp>
      <p:sp>
        <p:nvSpPr>
          <p:cNvPr id="4" name="Slide Number Placeholder 3"/>
          <p:cNvSpPr>
            <a:spLocks noGrp="1"/>
          </p:cNvSpPr>
          <p:nvPr>
            <p:ph type="sldNum" sz="quarter" idx="5"/>
          </p:nvPr>
        </p:nvSpPr>
        <p:spPr/>
        <p:txBody>
          <a:bodyPr/>
          <a:lstStyle/>
          <a:p>
            <a:fld id="{A039DC87-8C98-5148-843B-BC1254A092F7}" type="slidenum">
              <a:rPr lang="en-US" smtClean="0"/>
              <a:t>26</a:t>
            </a:fld>
            <a:endParaRPr lang="en-US"/>
          </a:p>
        </p:txBody>
      </p:sp>
    </p:spTree>
    <p:extLst>
      <p:ext uri="{BB962C8B-B14F-4D97-AF65-F5344CB8AC3E}">
        <p14:creationId xmlns:p14="http://schemas.microsoft.com/office/powerpoint/2010/main" val="2631593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200000"/>
              </a:lnSpc>
              <a:buAutoNum type="arabicPeriod"/>
            </a:pPr>
            <a:r>
              <a:rPr lang="en-CA" sz="2800" b="0" u="none">
                <a:cs typeface="Calibri"/>
              </a:rPr>
              <a:t>To embed in all as appropriate:</a:t>
            </a:r>
          </a:p>
          <a:p>
            <a:pPr marL="685800" lvl="1" indent="-228600">
              <a:lnSpc>
                <a:spcPct val="200000"/>
              </a:lnSpc>
              <a:buAutoNum type="arabicPeriod"/>
            </a:pPr>
            <a:r>
              <a:rPr lang="en-CA" sz="2800" b="0" u="none">
                <a:cs typeface="Calibri"/>
              </a:rPr>
              <a:t>Multi-sensory</a:t>
            </a:r>
          </a:p>
          <a:p>
            <a:pPr marL="685800" lvl="1" indent="-228600">
              <a:lnSpc>
                <a:spcPct val="200000"/>
              </a:lnSpc>
              <a:buAutoNum type="arabicPeriod"/>
            </a:pPr>
            <a:r>
              <a:rPr lang="en-CA" sz="2800" b="0" u="none">
                <a:cs typeface="Calibri"/>
              </a:rPr>
              <a:t>Play-based</a:t>
            </a:r>
          </a:p>
          <a:p>
            <a:pPr marL="685800" lvl="1" indent="-228600">
              <a:lnSpc>
                <a:spcPct val="200000"/>
              </a:lnSpc>
              <a:buAutoNum type="arabicPeriod"/>
            </a:pPr>
            <a:r>
              <a:rPr lang="en-CA" sz="2800" b="0" u="none">
                <a:cs typeface="Calibri"/>
              </a:rPr>
              <a:t>Trauma-sensitive</a:t>
            </a:r>
          </a:p>
          <a:p>
            <a:pPr marL="685800" lvl="1" indent="-228600">
              <a:lnSpc>
                <a:spcPct val="200000"/>
              </a:lnSpc>
              <a:buAutoNum type="arabicPeriod"/>
            </a:pPr>
            <a:r>
              <a:rPr lang="en-CA" sz="2800" b="0" u="none">
                <a:cs typeface="Calibri"/>
              </a:rPr>
              <a:t>Validate what’s happening already</a:t>
            </a:r>
          </a:p>
          <a:p>
            <a:pPr marL="685800" lvl="1" indent="-228600">
              <a:lnSpc>
                <a:spcPct val="200000"/>
              </a:lnSpc>
              <a:buAutoNum type="arabicPeriod"/>
            </a:pPr>
            <a:r>
              <a:rPr lang="en-CA" sz="2800" b="0" u="none">
                <a:cs typeface="Calibri"/>
              </a:rPr>
              <a:t>First Peoples Principles of Learning</a:t>
            </a:r>
          </a:p>
          <a:p>
            <a:pPr marL="685800" lvl="1" indent="-228600">
              <a:lnSpc>
                <a:spcPct val="200000"/>
              </a:lnSpc>
              <a:buAutoNum type="arabicPeriod"/>
            </a:pPr>
            <a:r>
              <a:rPr lang="en-CA" sz="2800" b="0" u="none">
                <a:cs typeface="Calibri"/>
              </a:rPr>
              <a:t>Connect to Strategic Plan</a:t>
            </a:r>
          </a:p>
          <a:p>
            <a:pPr marL="685800" lvl="1" indent="-228600">
              <a:lnSpc>
                <a:spcPct val="200000"/>
              </a:lnSpc>
              <a:buAutoNum type="arabicPeriod"/>
            </a:pPr>
            <a:r>
              <a:rPr lang="en-CA" sz="2800" b="0" u="none">
                <a:cs typeface="Calibri"/>
              </a:rPr>
              <a:t>Culture of Care</a:t>
            </a:r>
          </a:p>
          <a:p>
            <a:pPr marL="685800" lvl="1" indent="-228600">
              <a:lnSpc>
                <a:spcPct val="200000"/>
              </a:lnSpc>
              <a:buAutoNum type="arabicPeriod"/>
            </a:pPr>
            <a:endParaRPr lang="en-CA" sz="2800" b="0" u="none">
              <a:cs typeface="Calibri"/>
            </a:endParaRPr>
          </a:p>
        </p:txBody>
      </p:sp>
      <p:sp>
        <p:nvSpPr>
          <p:cNvPr id="4" name="Slide Number Placeholder 3"/>
          <p:cNvSpPr>
            <a:spLocks noGrp="1"/>
          </p:cNvSpPr>
          <p:nvPr>
            <p:ph type="sldNum" sz="quarter" idx="5"/>
          </p:nvPr>
        </p:nvSpPr>
        <p:spPr/>
        <p:txBody>
          <a:bodyPr/>
          <a:lstStyle/>
          <a:p>
            <a:fld id="{8D058CF8-EAB0-2D4C-9569-9C82D944452D}" type="slidenum">
              <a:rPr lang="en-US" smtClean="0"/>
              <a:t>27</a:t>
            </a:fld>
            <a:endParaRPr lang="en-US"/>
          </a:p>
        </p:txBody>
      </p:sp>
    </p:spTree>
    <p:extLst>
      <p:ext uri="{BB962C8B-B14F-4D97-AF65-F5344CB8AC3E}">
        <p14:creationId xmlns:p14="http://schemas.microsoft.com/office/powerpoint/2010/main" val="182342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 1 is the key component of tiered instruction, where all students receive instruction within an evidence-based, scientifically researched core curriculum.</a:t>
            </a:r>
          </a:p>
          <a:p>
            <a:r>
              <a:rPr lang="en-US"/>
              <a:t>Effective tier 1 instruction prevents the number of students in Tier 2 and 3 interventions. It is critical to choose instructional tasks with the highest efficacy rates to ensure needs are being met for all learners.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3</a:t>
            </a:fld>
            <a:endParaRPr lang="en-US"/>
          </a:p>
        </p:txBody>
      </p:sp>
    </p:spTree>
    <p:extLst>
      <p:ext uri="{BB962C8B-B14F-4D97-AF65-F5344CB8AC3E}">
        <p14:creationId xmlns:p14="http://schemas.microsoft.com/office/powerpoint/2010/main" val="332990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Throughout the world, educators are seeing increased learning gaps and deficits due to the pandemic. </a:t>
            </a:r>
          </a:p>
          <a:p>
            <a:endParaRPr lang="en-US">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4</a:t>
            </a:fld>
            <a:endParaRPr lang="en-US"/>
          </a:p>
        </p:txBody>
      </p:sp>
    </p:spTree>
    <p:extLst>
      <p:ext uri="{BB962C8B-B14F-4D97-AF65-F5344CB8AC3E}">
        <p14:creationId xmlns:p14="http://schemas.microsoft.com/office/powerpoint/2010/main" val="425211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five critical components are all equally important and included in a quality literacy instruction. Components may need more emphasis in the different developmental stages of reading that learners progress through. For example, students in grades K-2 will need more instruction and exposure to phonological awareness and phonics than a "typical" learner in intermediate grades may need. All students require a firm foundation in all components; a deficit in one area will create difficulties in others.</a:t>
            </a:r>
          </a:p>
        </p:txBody>
      </p:sp>
      <p:sp>
        <p:nvSpPr>
          <p:cNvPr id="4" name="Slide Number Placeholder 3"/>
          <p:cNvSpPr>
            <a:spLocks noGrp="1"/>
          </p:cNvSpPr>
          <p:nvPr>
            <p:ph type="sldNum" sz="quarter" idx="5"/>
          </p:nvPr>
        </p:nvSpPr>
        <p:spPr/>
        <p:txBody>
          <a:bodyPr/>
          <a:lstStyle/>
          <a:p>
            <a:fld id="{A039DC87-8C98-5148-843B-BC1254A092F7}" type="slidenum">
              <a:rPr lang="en-US" smtClean="0"/>
              <a:t>5</a:t>
            </a:fld>
            <a:endParaRPr lang="en-US"/>
          </a:p>
        </p:txBody>
      </p:sp>
    </p:spTree>
    <p:extLst>
      <p:ext uri="{BB962C8B-B14F-4D97-AF65-F5344CB8AC3E}">
        <p14:creationId xmlns:p14="http://schemas.microsoft.com/office/powerpoint/2010/main" val="2289323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National Reading Panel Report (2000) in the USA summarized several decades of scientific research, from around the world, that clearly shows effective reading instruction addresses five critical areas. </a:t>
            </a:r>
          </a:p>
        </p:txBody>
      </p:sp>
      <p:sp>
        <p:nvSpPr>
          <p:cNvPr id="4" name="Slide Number Placeholder 3"/>
          <p:cNvSpPr>
            <a:spLocks noGrp="1"/>
          </p:cNvSpPr>
          <p:nvPr>
            <p:ph type="sldNum" sz="quarter" idx="5"/>
          </p:nvPr>
        </p:nvSpPr>
        <p:spPr/>
        <p:txBody>
          <a:bodyPr/>
          <a:lstStyle/>
          <a:p>
            <a:fld id="{A039DC87-8C98-5148-843B-BC1254A092F7}" type="slidenum">
              <a:rPr lang="en-US" smtClean="0"/>
              <a:t>6</a:t>
            </a:fld>
            <a:endParaRPr lang="en-US"/>
          </a:p>
        </p:txBody>
      </p:sp>
    </p:spTree>
    <p:extLst>
      <p:ext uri="{BB962C8B-B14F-4D97-AF65-F5344CB8AC3E}">
        <p14:creationId xmlns:p14="http://schemas.microsoft.com/office/powerpoint/2010/main" val="388223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most important things we can do is ensure the quality of Tier 1 instruction. It’s really the relationship between the teacher and student and what’s happening in the classroom that’s most important. </a:t>
            </a:r>
            <a:endParaRPr lang="en-US">
              <a:cs typeface="Calibri"/>
            </a:endParaRPr>
          </a:p>
          <a:p>
            <a:r>
              <a:rPr lang="en-US"/>
              <a:t>What does it mean to have great, high quality, Tier 1 instruction? It should be consistent and evidence-based. It addresses the needs of your students. </a:t>
            </a:r>
            <a:endParaRPr lang="en-US">
              <a:cs typeface="Calibri"/>
            </a:endParaRPr>
          </a:p>
          <a:p>
            <a:r>
              <a:rPr lang="en-US"/>
              <a:t>It also means differentiation. One of the best things you can do to strengthen Tier 1 instruction is use the fact that some students are struggling, identify why they are struggling through Universal Screening and really build that into the way in which we’re instructing for all students.   Along with meeting students' needs is know who they are through culturally responsive instruction. Click the link to read more about Culturally Responsive teaching - </a:t>
            </a:r>
            <a:r>
              <a:rPr lang="en-CA">
                <a:hlinkClick r:id="rId3"/>
              </a:rPr>
              <a:t>Culturally responsive</a:t>
            </a:r>
            <a:r>
              <a:rPr lang="en-CA"/>
              <a:t> </a:t>
            </a:r>
            <a:endParaRPr lang="en-CA">
              <a:cs typeface="Calibri"/>
            </a:endParaRPr>
          </a:p>
        </p:txBody>
      </p:sp>
      <p:sp>
        <p:nvSpPr>
          <p:cNvPr id="4" name="Slide Number Placeholder 3"/>
          <p:cNvSpPr>
            <a:spLocks noGrp="1"/>
          </p:cNvSpPr>
          <p:nvPr>
            <p:ph type="sldNum" sz="quarter" idx="5"/>
          </p:nvPr>
        </p:nvSpPr>
        <p:spPr/>
        <p:txBody>
          <a:bodyPr/>
          <a:lstStyle/>
          <a:p>
            <a:fld id="{A039DC87-8C98-5148-843B-BC1254A092F7}" type="slidenum">
              <a:rPr lang="en-US" smtClean="0"/>
              <a:t>7</a:t>
            </a:fld>
            <a:endParaRPr lang="en-US"/>
          </a:p>
        </p:txBody>
      </p:sp>
    </p:spTree>
    <p:extLst>
      <p:ext uri="{BB962C8B-B14F-4D97-AF65-F5344CB8AC3E}">
        <p14:creationId xmlns:p14="http://schemas.microsoft.com/office/powerpoint/2010/main" val="325703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know from research that an effective reading program must address several aspects of reading . Among others, these aspects include the alphabetic code, fluency, vocabulary and comprehension.</a:t>
            </a:r>
          </a:p>
        </p:txBody>
      </p:sp>
      <p:sp>
        <p:nvSpPr>
          <p:cNvPr id="4" name="Slide Number Placeholder 3"/>
          <p:cNvSpPr>
            <a:spLocks noGrp="1"/>
          </p:cNvSpPr>
          <p:nvPr>
            <p:ph type="sldNum" sz="quarter" idx="5"/>
          </p:nvPr>
        </p:nvSpPr>
        <p:spPr/>
        <p:txBody>
          <a:bodyPr/>
          <a:lstStyle/>
          <a:p>
            <a:fld id="{A039DC87-8C98-5148-843B-BC1254A092F7}" type="slidenum">
              <a:rPr lang="en-US" smtClean="0"/>
              <a:t>8</a:t>
            </a:fld>
            <a:endParaRPr lang="en-US"/>
          </a:p>
        </p:txBody>
      </p:sp>
    </p:spTree>
    <p:extLst>
      <p:ext uri="{BB962C8B-B14F-4D97-AF65-F5344CB8AC3E}">
        <p14:creationId xmlns:p14="http://schemas.microsoft.com/office/powerpoint/2010/main" val="66438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Structured Literacy prepares students to decode words in an explicit and systematic manner. This approach not only helps students who have reading stretches, but there is substantial evidence that shows it is more effective for </a:t>
            </a:r>
            <a:r>
              <a:rPr lang="en-US" i="1"/>
              <a:t>all </a:t>
            </a:r>
            <a:r>
              <a:rPr lang="en-US"/>
              <a:t>readers. Teachers guide students through systematic mastery of the smallest units of sounds (phonemes) and build upon that knowledge by introducing new, more complex material (morphemes, advanced vocabulary) in a structured and cumulative way.</a:t>
            </a:r>
          </a:p>
          <a:p>
            <a:br>
              <a:rPr lang="en-US">
                <a:cs typeface="+mn-lt"/>
              </a:rPr>
            </a:br>
            <a:endParaRPr lang="en-US"/>
          </a:p>
        </p:txBody>
      </p:sp>
      <p:sp>
        <p:nvSpPr>
          <p:cNvPr id="4" name="Slide Number Placeholder 3"/>
          <p:cNvSpPr>
            <a:spLocks noGrp="1"/>
          </p:cNvSpPr>
          <p:nvPr>
            <p:ph type="sldNum" sz="quarter" idx="5"/>
          </p:nvPr>
        </p:nvSpPr>
        <p:spPr/>
        <p:txBody>
          <a:bodyPr/>
          <a:lstStyle/>
          <a:p>
            <a:fld id="{A039DC87-8C98-5148-843B-BC1254A092F7}" type="slidenum">
              <a:rPr lang="en-US" smtClean="0"/>
              <a:t>9</a:t>
            </a:fld>
            <a:endParaRPr lang="en-US"/>
          </a:p>
        </p:txBody>
      </p:sp>
    </p:spTree>
    <p:extLst>
      <p:ext uri="{BB962C8B-B14F-4D97-AF65-F5344CB8AC3E}">
        <p14:creationId xmlns:p14="http://schemas.microsoft.com/office/powerpoint/2010/main" val="697227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08E3-8103-1749-AE39-FEE2FC9FE4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74EE5C-31DE-E848-A20A-380DE522DA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EBA67-984B-6940-AFA3-D3E111A4A32C}"/>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F2157179-B68A-D247-B3EA-1B208EF0E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18555-A474-A746-B1F9-9CA611E0073F}"/>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212916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9102-F5F7-0641-846B-5D236C1F9C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EC9FA-18E3-0044-9CB8-82A99A3D4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C26FD-7EBA-A04A-999C-1EDAA48D4BE5}"/>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AF37EF48-9DFA-7C42-BFFF-29326A543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3EC6E-A341-1F45-A125-B4675381F9B4}"/>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106616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E2A8F-CA04-D94F-B265-2B6D84337C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B26E29-8960-3B4B-A512-E094E1A57E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11453-32FC-1845-8ECD-0BF31E56B718}"/>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8FA4C7FB-820C-F047-A835-EFB31F5BA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52200-E2F7-0941-B752-BEC2A4F5C2C6}"/>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216463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1F60-A42F-6F41-B561-5351549F7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C0059-42A6-FF47-B4E9-6FAB82F2D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511AB-9EDB-1845-AA20-76714FD460DF}"/>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6160F7ED-E3C8-FB48-B5CD-01B5DB618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39269-D210-3848-8279-C92EBB796602}"/>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216923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F1DC-F325-D641-8455-C814689C7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E25754-D5B7-7144-B292-A13BCE495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65F00-993F-834B-8630-B6100C41156F}"/>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656C2526-C2D1-5A4A-B390-8B1E3F9BF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FB7DF-9AB1-1A47-AA71-9E3417A28E68}"/>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353786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BA00-E0A1-EB4E-9AC8-385C86676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55E43-7D37-B048-9D97-8E83AF508F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0C054-5F70-1F46-891D-D385101C7D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22A87F-C271-C94D-BF45-041DA10D4F25}"/>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6" name="Footer Placeholder 5">
            <a:extLst>
              <a:ext uri="{FF2B5EF4-FFF2-40B4-BE49-F238E27FC236}">
                <a16:creationId xmlns:a16="http://schemas.microsoft.com/office/drawing/2014/main" id="{6F9B3042-4120-0449-AA63-2698B99D9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C80C7-2B23-AB43-B64D-2A28366F37C0}"/>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72087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5982-4DFC-7840-8506-0FA94BC7A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36BB25-927E-EC40-8C57-8B8D560A0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9211-BF13-DD48-BCAF-6EC368B57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3C689-4E92-834D-B95D-A32FCECCE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14B21-3326-CD43-ABCA-5AABFDE69B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860C9-903A-484C-A791-50F3C863466F}"/>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8" name="Footer Placeholder 7">
            <a:extLst>
              <a:ext uri="{FF2B5EF4-FFF2-40B4-BE49-F238E27FC236}">
                <a16:creationId xmlns:a16="http://schemas.microsoft.com/office/drawing/2014/main" id="{D6421475-A569-164F-A6BE-AFDEBE1DD1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772F07-57F6-6447-ACF8-A44ABA8090FA}"/>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406700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80BA-A5A1-EF43-BBCE-4269569E65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CB4F99-5607-BF41-B5F7-B9588D156763}"/>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4" name="Footer Placeholder 3">
            <a:extLst>
              <a:ext uri="{FF2B5EF4-FFF2-40B4-BE49-F238E27FC236}">
                <a16:creationId xmlns:a16="http://schemas.microsoft.com/office/drawing/2014/main" id="{7C61E22B-D46D-B545-9F82-F4961781D0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2E03B-E94B-7248-A50F-69AFE8747A77}"/>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15472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99E6E-27F6-5140-9C49-4D8AEE680629}"/>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3" name="Footer Placeholder 2">
            <a:extLst>
              <a:ext uri="{FF2B5EF4-FFF2-40B4-BE49-F238E27FC236}">
                <a16:creationId xmlns:a16="http://schemas.microsoft.com/office/drawing/2014/main" id="{31E1AE44-DD17-284A-8E4B-F733B218AF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7D13A6-E5AD-704B-B75B-F6649956FC5B}"/>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53165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EDDA-FB1D-4240-A420-36D7CFE3B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840BE-7678-2745-BE03-2B9E572562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68DA1-4E9F-FA4B-A203-405EEF678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3B009-3780-E547-95FB-EFC76A40E233}"/>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6" name="Footer Placeholder 5">
            <a:extLst>
              <a:ext uri="{FF2B5EF4-FFF2-40B4-BE49-F238E27FC236}">
                <a16:creationId xmlns:a16="http://schemas.microsoft.com/office/drawing/2014/main" id="{8F62A779-6BBB-8F4E-BB44-00A95140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216A1-7F0A-FF4F-8B1A-177D1E6FEC77}"/>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100274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332F-C8EC-D445-84BD-665EA2896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B2FB9-FAEB-6044-832D-B0F6BD1582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4CB89-7EA1-D745-825E-B02CD4214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A54D94-CD26-6A46-B703-238BF3357D9D}"/>
              </a:ext>
            </a:extLst>
          </p:cNvPr>
          <p:cNvSpPr>
            <a:spLocks noGrp="1"/>
          </p:cNvSpPr>
          <p:nvPr>
            <p:ph type="dt" sz="half" idx="10"/>
          </p:nvPr>
        </p:nvSpPr>
        <p:spPr/>
        <p:txBody>
          <a:bodyPr/>
          <a:lstStyle/>
          <a:p>
            <a:fld id="{0C3B1E80-CF2A-D04A-BA75-7E0C9C220EE9}" type="datetimeFigureOut">
              <a:rPr lang="en-US" smtClean="0"/>
              <a:t>10/24/2023</a:t>
            </a:fld>
            <a:endParaRPr lang="en-US"/>
          </a:p>
        </p:txBody>
      </p:sp>
      <p:sp>
        <p:nvSpPr>
          <p:cNvPr id="6" name="Footer Placeholder 5">
            <a:extLst>
              <a:ext uri="{FF2B5EF4-FFF2-40B4-BE49-F238E27FC236}">
                <a16:creationId xmlns:a16="http://schemas.microsoft.com/office/drawing/2014/main" id="{6BBCD749-7D09-CA49-AF73-EF0BF067F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23A82-266B-6C4D-A17A-36F9ECC144EA}"/>
              </a:ext>
            </a:extLst>
          </p:cNvPr>
          <p:cNvSpPr>
            <a:spLocks noGrp="1"/>
          </p:cNvSpPr>
          <p:nvPr>
            <p:ph type="sldNum" sz="quarter" idx="12"/>
          </p:nvPr>
        </p:nvSpPr>
        <p:spPr/>
        <p:txBody>
          <a:bodyPr/>
          <a:lstStyle/>
          <a:p>
            <a:fld id="{F13B4FB1-103F-A245-864F-532EA94AA3F2}" type="slidenum">
              <a:rPr lang="en-US" smtClean="0"/>
              <a:t>‹#›</a:t>
            </a:fld>
            <a:endParaRPr lang="en-US"/>
          </a:p>
        </p:txBody>
      </p:sp>
    </p:spTree>
    <p:extLst>
      <p:ext uri="{BB962C8B-B14F-4D97-AF65-F5344CB8AC3E}">
        <p14:creationId xmlns:p14="http://schemas.microsoft.com/office/powerpoint/2010/main" val="221321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25F4-47D3-E04F-8006-EB3BD4B66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1A8FE-E783-F74E-A507-F3C92CB73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D4D1-25C0-434F-ADAC-7788B9457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B1E80-CF2A-D04A-BA75-7E0C9C220EE9}" type="datetimeFigureOut">
              <a:rPr lang="en-US" smtClean="0"/>
              <a:t>10/24/2023</a:t>
            </a:fld>
            <a:endParaRPr lang="en-US"/>
          </a:p>
        </p:txBody>
      </p:sp>
      <p:sp>
        <p:nvSpPr>
          <p:cNvPr id="5" name="Footer Placeholder 4">
            <a:extLst>
              <a:ext uri="{FF2B5EF4-FFF2-40B4-BE49-F238E27FC236}">
                <a16:creationId xmlns:a16="http://schemas.microsoft.com/office/drawing/2014/main" id="{1CA7B60B-6903-B142-AF79-1D0DAD4D2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18233-270A-D340-A1A0-944E3C365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B4FB1-103F-A245-864F-532EA94AA3F2}" type="slidenum">
              <a:rPr lang="en-US" smtClean="0"/>
              <a:t>‹#›</a:t>
            </a:fld>
            <a:endParaRPr lang="en-US"/>
          </a:p>
        </p:txBody>
      </p:sp>
    </p:spTree>
    <p:extLst>
      <p:ext uri="{BB962C8B-B14F-4D97-AF65-F5344CB8AC3E}">
        <p14:creationId xmlns:p14="http://schemas.microsoft.com/office/powerpoint/2010/main" val="267385533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explicitinstruction.org/" TargetMode="External"/><Relationship Id="rId3" Type="http://schemas.openxmlformats.org/officeDocument/2006/relationships/hyperlink" Target="https://vimeo.com/704119284/1abc2bbc41" TargetMode="Externa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fcrr.org/student-center-activities/teacher-resource-guide" TargetMode="External"/><Relationship Id="rId11" Type="http://schemas.openxmlformats.org/officeDocument/2006/relationships/image" Target="../media/image10.png"/><Relationship Id="rId5" Type="http://schemas.openxmlformats.org/officeDocument/2006/relationships/hyperlink" Target="https://www.readingscienceacademy.com/" TargetMode="External"/><Relationship Id="rId10" Type="http://schemas.openxmlformats.org/officeDocument/2006/relationships/image" Target="../media/image9.svg"/><Relationship Id="rId4" Type="http://schemas.openxmlformats.org/officeDocument/2006/relationships/hyperlink" Target="https://podcasts.google.com/feed/aHR0cHM6Ly9mZWVkcy5idXp6c3Byb3V0LmNvbS80OTIzMTAucnNz/episode/QnV6enNwcm91dC03NzAzNzY3?hl=en&amp;ved=2ahUKEwi1sp2O6s32AhXFRTABHZMHAzUQjrkEegQIAhAL&amp;ep=6??" TargetMode="External"/><Relationship Id="rId9" Type="http://schemas.openxmlformats.org/officeDocument/2006/relationships/image" Target="../media/image8.png"/><Relationship Id="rId14" Type="http://schemas.openxmlformats.org/officeDocument/2006/relationships/hyperlink" Target="https://pals.virginia.edu/value-series?fbclid=IwAR2cqVR2McXVCWJnXcG2zZzsbWngUc1NKwwne_ptdeCFAIVNx9jQsAh798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https://keystoliteracy.com/blog/differentiated-literacy-instruction-i-we-you/" TargetMode="External"/><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hyperlink" Target="https://listen.casted.us/public/89/Science-of-Reading%3A-The-Podcast-4349a915/62273bf7"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fcrr.org/student-center-activities/kindergarten-and-first-grade" TargetMode="External"/><Relationship Id="rId13" Type="http://schemas.openxmlformats.org/officeDocument/2006/relationships/hyperlink" Target="https://keystoliteracy.com/wp-content/uploads/2021/05/Oral-Language-Webinar.pdf" TargetMode="External"/><Relationship Id="rId18" Type="http://schemas.openxmlformats.org/officeDocument/2006/relationships/hyperlink" Target="https://pattanliteracysymposium22.sched.com/event/108z0/16-spelling-visible-language-to-inform-instruction-and-intervention" TargetMode="External"/><Relationship Id="rId26" Type="http://schemas.openxmlformats.org/officeDocument/2006/relationships/image" Target="../media/image7.svg"/><Relationship Id="rId3" Type="http://schemas.openxmlformats.org/officeDocument/2006/relationships/hyperlink" Target="https://ufli.education.ufl.edu/resources/teaching-resources/instructional-activities/phonemic-awareness/" TargetMode="External"/><Relationship Id="rId21" Type="http://schemas.openxmlformats.org/officeDocument/2006/relationships/hyperlink" Target="http://www.childdevelopment.ca/SchoolAgeTherapy/SchoolAgeTherapyPLaPWorksheets.aspx" TargetMode="External"/><Relationship Id="rId7" Type="http://schemas.openxmlformats.org/officeDocument/2006/relationships/hyperlink" Target="https://pattanliteracysymposium22.sched.com/event/109mq/30-transitioning-from-word-walls-to-sound-walls-why-we-should-and-how-to-do-it" TargetMode="External"/><Relationship Id="rId12" Type="http://schemas.openxmlformats.org/officeDocument/2006/relationships/hyperlink" Target="https://vimeo.com/548384497" TargetMode="External"/><Relationship Id="rId17" Type="http://schemas.openxmlformats.org/officeDocument/2006/relationships/hyperlink" Target="https://pattanliteracysymposium22.sched.com/event/xc4L/44-spelling-instruction-that-sticks" TargetMode="External"/><Relationship Id="rId25" Type="http://schemas.openxmlformats.org/officeDocument/2006/relationships/image" Target="../media/image6.png"/><Relationship Id="rId2" Type="http://schemas.openxmlformats.org/officeDocument/2006/relationships/notesSlide" Target="../notesSlides/notesSlide12.xml"/><Relationship Id="rId16" Type="http://schemas.openxmlformats.org/officeDocument/2006/relationships/hyperlink" Target="https://youtu.be/hKsqAi3mFNg" TargetMode="External"/><Relationship Id="rId20" Type="http://schemas.openxmlformats.org/officeDocument/2006/relationships/hyperlink" Target="https://www.reallygreatreading.com/heart-word-magic" TargetMode="External"/><Relationship Id="rId1" Type="http://schemas.openxmlformats.org/officeDocument/2006/relationships/slideLayout" Target="../slideLayouts/slideLayout7.xml"/><Relationship Id="rId6" Type="http://schemas.openxmlformats.org/officeDocument/2006/relationships/hyperlink" Target="https://www.fcrr.org/student-center-activities/kindergarten-and-first-grade" TargetMode="External"/><Relationship Id="rId11" Type="http://schemas.openxmlformats.org/officeDocument/2006/relationships/hyperlink" Target="https://youtu.be/hdyCsos9NL8" TargetMode="External"/><Relationship Id="rId24" Type="http://schemas.openxmlformats.org/officeDocument/2006/relationships/hyperlink" Target="https://youtu.be/mz8HXFThLJI" TargetMode="External"/><Relationship Id="rId5" Type="http://schemas.openxmlformats.org/officeDocument/2006/relationships/hyperlink" Target="https://ufli.education.ufl.edu/resources/teaching-resources/instructional-activities/decoding-and-encoding/" TargetMode="External"/><Relationship Id="rId15" Type="http://schemas.openxmlformats.org/officeDocument/2006/relationships/hyperlink" Target="https://www.educationalappstore.com/best-apps/phonics-apps-for-kids" TargetMode="External"/><Relationship Id="rId23" Type="http://schemas.openxmlformats.org/officeDocument/2006/relationships/hyperlink" Target="https://vimeo.com/554741962" TargetMode="External"/><Relationship Id="rId10" Type="http://schemas.openxmlformats.org/officeDocument/2006/relationships/hyperlink" Target="https://youtu.be/RCgKfWU8IXk" TargetMode="External"/><Relationship Id="rId19" Type="http://schemas.openxmlformats.org/officeDocument/2006/relationships/hyperlink" Target="https://ufli.education.ufl.edu/resources/teaching-resources/instructional-activities/irregular-and-high-frequency-words/" TargetMode="External"/><Relationship Id="rId4" Type="http://schemas.openxmlformats.org/officeDocument/2006/relationships/hyperlink" Target="https://ufli.education.ufl.edu/resources/teaching-resources/instructional-activities/phoneme-grapheme-correspondences/" TargetMode="External"/><Relationship Id="rId9" Type="http://schemas.openxmlformats.org/officeDocument/2006/relationships/hyperlink" Target="https://youtu.be/6wjU03hjOvs" TargetMode="External"/><Relationship Id="rId14" Type="http://schemas.openxmlformats.org/officeDocument/2006/relationships/hyperlink" Target="https://www.thedyslexiaclassroom.com/blog/three-ways-to-use-an-alphabet-arc-for-sequencing" TargetMode="External"/><Relationship Id="rId22" Type="http://schemas.openxmlformats.org/officeDocument/2006/relationships/hyperlink" Target="https://ufli.education.ufl.edu/resources/teaching-resources/instructional-activities/writin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ibels.uoregon.edu/materials/dibels" TargetMode="External"/><Relationship Id="rId13" Type="http://schemas.openxmlformats.org/officeDocument/2006/relationships/hyperlink" Target="https://www.wilsoncsd.org/cms/lib/NY01914054/Centricity/Domain/68/DecodableFluencyPassages.pdf?fbclid=IwAR06ILdOMQIc5KkwvYZx-5frSQEo_V4h6pq7lgu2f23vNs2Lo90VmCzuUBI" TargetMode="External"/><Relationship Id="rId3" Type="http://schemas.openxmlformats.org/officeDocument/2006/relationships/hyperlink" Target="https://www.tools4reading.com/tools4teachers" TargetMode="External"/><Relationship Id="rId7" Type="http://schemas.openxmlformats.org/officeDocument/2006/relationships/hyperlink" Target="https://www.readworks.org/" TargetMode="External"/><Relationship Id="rId12" Type="http://schemas.openxmlformats.org/officeDocument/2006/relationships/hyperlink" Target="https://www.helpseducationfund.org/programs-service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newsela.com/" TargetMode="External"/><Relationship Id="rId11" Type="http://schemas.openxmlformats.org/officeDocument/2006/relationships/hyperlink" Target="https://www.easycbm.com/" TargetMode="External"/><Relationship Id="rId5" Type="http://schemas.openxmlformats.org/officeDocument/2006/relationships/hyperlink" Target="https://www.helpseducationfund.org/programs-services/helps-one-on-one/" TargetMode="External"/><Relationship Id="rId10" Type="http://schemas.openxmlformats.org/officeDocument/2006/relationships/hyperlink" Target="https://thinkfluency.com/reading-passages/" TargetMode="External"/><Relationship Id="rId4" Type="http://schemas.openxmlformats.org/officeDocument/2006/relationships/hyperlink" Target="https://iris.peabody.vanderbilt.edu/module/palshs/cresource/q1/p01/#content" TargetMode="External"/><Relationship Id="rId9" Type="http://schemas.openxmlformats.org/officeDocument/2006/relationships/hyperlink" Target="https://acadiencelearning.org/acadience-reading-materials-downloa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ufli.education.ufl.edu/resources/teaching-resources/lesson-structure/"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ufli.education.ufl.edu/resources/teaching-resources/lesson-structur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ufli.education.ufl.edu/resources/teaching-resources/lesson-structur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vimeo.com/554738543"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creativecommons.org/licenses/by/3.0/" TargetMode="External"/><Relationship Id="rId4" Type="http://schemas.openxmlformats.org/officeDocument/2006/relationships/hyperlink" Target="http://www.freeimageslive.co.uk/free_stock_image/book-copyspace-jpg-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mckinsey.com/industries/education/our-insights/covid-19-and-education-the-lingering-effects-of-unfinished-learnin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readingscienceacademy.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hmhco.com/blog/culturally-responsive-teaching-strategies-instruction-practice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nichd.nih.gov/publications/pubs/nrp/smallbook"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hyperlink" Target="https://www.readingrockets.org/article/example-90-minute-reading-block?fbclid=IwAR3ildvZscYgULSaB-nDlnu__cI62uljazowq0BdZjW9V9eMgSD_9xL_yn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Close-up of open book against blurred bookshelf background">
            <a:extLst>
              <a:ext uri="{FF2B5EF4-FFF2-40B4-BE49-F238E27FC236}">
                <a16:creationId xmlns:a16="http://schemas.microsoft.com/office/drawing/2014/main" id="{155EC3B3-C524-4CC3-8EC5-852A28E0EB80}"/>
              </a:ext>
            </a:extLst>
          </p:cNvPr>
          <p:cNvPicPr>
            <a:picLocks noChangeAspect="1"/>
          </p:cNvPicPr>
          <p:nvPr/>
        </p:nvPicPr>
        <p:blipFill rotWithShape="1">
          <a:blip r:embed="rId3"/>
          <a:srcRect l="509" r="7149" b="3"/>
          <a:stretch/>
        </p:blipFill>
        <p:spPr>
          <a:xfrm>
            <a:off x="406400" y="306388"/>
            <a:ext cx="5622925" cy="3997325"/>
          </a:xfrm>
          <a:custGeom>
            <a:avLst/>
            <a:gdLst/>
            <a:ahLst/>
            <a:cxnLst/>
            <a:rect l="l" t="t" r="r" b="b"/>
            <a:pathLst>
              <a:path w="5171543" h="3738166">
                <a:moveTo>
                  <a:pt x="163732" y="0"/>
                </a:moveTo>
                <a:lnTo>
                  <a:pt x="5171543" y="0"/>
                </a:lnTo>
                <a:lnTo>
                  <a:pt x="5171543" y="3738166"/>
                </a:lnTo>
                <a:lnTo>
                  <a:pt x="163732" y="3738166"/>
                </a:lnTo>
                <a:cubicBezTo>
                  <a:pt x="73305" y="3738166"/>
                  <a:pt x="0" y="3664861"/>
                  <a:pt x="0" y="3574434"/>
                </a:cubicBezTo>
                <a:lnTo>
                  <a:pt x="0" y="163732"/>
                </a:lnTo>
                <a:cubicBezTo>
                  <a:pt x="0" y="73305"/>
                  <a:pt x="73305" y="0"/>
                  <a:pt x="163732" y="0"/>
                </a:cubicBezTo>
                <a:close/>
              </a:path>
            </a:pathLst>
          </a:custGeom>
        </p:spPr>
      </p:pic>
      <p:pic>
        <p:nvPicPr>
          <p:cNvPr id="1026" name="Picture 2">
            <a:extLst>
              <a:ext uri="{FF2B5EF4-FFF2-40B4-BE49-F238E27FC236}">
                <a16:creationId xmlns:a16="http://schemas.microsoft.com/office/drawing/2014/main" id="{AE324A68-59CA-E947-8701-154CF36B2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655" y="301332"/>
            <a:ext cx="5251272" cy="400238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7E53841D-0C3B-6332-E63A-943763CB9FDA}"/>
              </a:ext>
            </a:extLst>
          </p:cNvPr>
          <p:cNvSpPr/>
          <p:nvPr/>
        </p:nvSpPr>
        <p:spPr>
          <a:xfrm>
            <a:off x="252134" y="4560608"/>
            <a:ext cx="11839832" cy="2255170"/>
          </a:xfrm>
          <a:prstGeom prst="rect">
            <a:avLst/>
          </a:prstGeom>
          <a:solidFill>
            <a:srgbClr val="2E4A59"/>
          </a:solidFill>
        </p:spPr>
      </p:sp>
      <p:sp>
        <p:nvSpPr>
          <p:cNvPr id="8" name="TextBox 7">
            <a:extLst>
              <a:ext uri="{FF2B5EF4-FFF2-40B4-BE49-F238E27FC236}">
                <a16:creationId xmlns:a16="http://schemas.microsoft.com/office/drawing/2014/main" id="{67FD264A-1165-69AB-A91C-8B7F394FF350}"/>
              </a:ext>
            </a:extLst>
          </p:cNvPr>
          <p:cNvSpPr txBox="1"/>
          <p:nvPr/>
        </p:nvSpPr>
        <p:spPr>
          <a:xfrm>
            <a:off x="554967" y="4738778"/>
            <a:ext cx="10967048"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1"/>
                </a:solidFill>
                <a:latin typeface="roboto"/>
                <a:ea typeface="roboto"/>
                <a:cs typeface="Calibri Light"/>
              </a:rPr>
              <a:t>Reading in Cowichan</a:t>
            </a:r>
            <a:endParaRPr lang="en-US" sz="3600">
              <a:solidFill>
                <a:schemeClr val="bg1"/>
              </a:solidFill>
              <a:latin typeface="roboto"/>
              <a:ea typeface="roboto"/>
              <a:cs typeface="+mn-lt"/>
            </a:endParaRPr>
          </a:p>
          <a:p>
            <a:pPr algn="ctr"/>
            <a:endParaRPr lang="en-US" sz="3600">
              <a:solidFill>
                <a:schemeClr val="bg1"/>
              </a:solidFill>
              <a:latin typeface="roboto"/>
              <a:ea typeface="roboto"/>
              <a:cs typeface="Calibri Light"/>
            </a:endParaRPr>
          </a:p>
          <a:p>
            <a:pPr algn="ctr"/>
            <a:r>
              <a:rPr lang="en-US" sz="2400">
                <a:solidFill>
                  <a:srgbClr val="F76F0C"/>
                </a:solidFill>
                <a:latin typeface="roboto"/>
                <a:ea typeface="+mn-lt"/>
                <a:cs typeface="+mn-lt"/>
              </a:rPr>
              <a:t>Tiered System of Support:  Considering Structure, Instruction, and Culture</a:t>
            </a:r>
            <a:endParaRPr lang="en-US" sz="2400">
              <a:latin typeface="roboto"/>
              <a:ea typeface="+mn-lt"/>
              <a:cs typeface="+mn-lt"/>
            </a:endParaRPr>
          </a:p>
          <a:p>
            <a:pPr algn="l"/>
            <a:endParaRPr lang="en-US">
              <a:cs typeface="Calibri"/>
            </a:endParaRPr>
          </a:p>
        </p:txBody>
      </p:sp>
      <p:grpSp>
        <p:nvGrpSpPr>
          <p:cNvPr id="20" name="Group 7">
            <a:extLst>
              <a:ext uri="{FF2B5EF4-FFF2-40B4-BE49-F238E27FC236}">
                <a16:creationId xmlns:a16="http://schemas.microsoft.com/office/drawing/2014/main" id="{7E23F93C-2EFA-D116-CC11-5066DBF1A094}"/>
              </a:ext>
            </a:extLst>
          </p:cNvPr>
          <p:cNvGrpSpPr/>
          <p:nvPr/>
        </p:nvGrpSpPr>
        <p:grpSpPr>
          <a:xfrm>
            <a:off x="3716536" y="5540357"/>
            <a:ext cx="4497714" cy="34626"/>
            <a:chOff x="0" y="255270"/>
            <a:chExt cx="3594100" cy="69850"/>
          </a:xfrm>
        </p:grpSpPr>
        <p:sp>
          <p:nvSpPr>
            <p:cNvPr id="19" name="Freeform 8">
              <a:extLst>
                <a:ext uri="{FF2B5EF4-FFF2-40B4-BE49-F238E27FC236}">
                  <a16:creationId xmlns:a16="http://schemas.microsoft.com/office/drawing/2014/main" id="{6606AB9A-2CD6-D264-0F3E-6B49CF0D3968}"/>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Tree>
    <p:extLst>
      <p:ext uri="{BB962C8B-B14F-4D97-AF65-F5344CB8AC3E}">
        <p14:creationId xmlns:p14="http://schemas.microsoft.com/office/powerpoint/2010/main" val="344894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FA4376C-D29C-4F24-B204-6CA9877F5A3B}"/>
              </a:ext>
            </a:extLst>
          </p:cNvPr>
          <p:cNvGraphicFramePr>
            <a:graphicFrameLocks noGrp="1"/>
          </p:cNvGraphicFramePr>
          <p:nvPr>
            <p:extLst>
              <p:ext uri="{D42A27DB-BD31-4B8C-83A1-F6EECF244321}">
                <p14:modId xmlns:p14="http://schemas.microsoft.com/office/powerpoint/2010/main" val="2692876600"/>
              </p:ext>
            </p:extLst>
          </p:nvPr>
        </p:nvGraphicFramePr>
        <p:xfrm>
          <a:off x="168088" y="459441"/>
          <a:ext cx="11877831" cy="6320121"/>
        </p:xfrm>
        <a:graphic>
          <a:graphicData uri="http://schemas.openxmlformats.org/drawingml/2006/table">
            <a:tbl>
              <a:tblPr firstRow="1" bandRow="1">
                <a:tableStyleId>{5C22544A-7EE6-4342-B048-85BDC9FD1C3A}</a:tableStyleId>
              </a:tblPr>
              <a:tblGrid>
                <a:gridCol w="3959277">
                  <a:extLst>
                    <a:ext uri="{9D8B030D-6E8A-4147-A177-3AD203B41FA5}">
                      <a16:colId xmlns:a16="http://schemas.microsoft.com/office/drawing/2014/main" val="1240467469"/>
                    </a:ext>
                  </a:extLst>
                </a:gridCol>
                <a:gridCol w="3959277">
                  <a:extLst>
                    <a:ext uri="{9D8B030D-6E8A-4147-A177-3AD203B41FA5}">
                      <a16:colId xmlns:a16="http://schemas.microsoft.com/office/drawing/2014/main" val="393626969"/>
                    </a:ext>
                  </a:extLst>
                </a:gridCol>
                <a:gridCol w="3959277">
                  <a:extLst>
                    <a:ext uri="{9D8B030D-6E8A-4147-A177-3AD203B41FA5}">
                      <a16:colId xmlns:a16="http://schemas.microsoft.com/office/drawing/2014/main" val="1167618936"/>
                    </a:ext>
                  </a:extLst>
                </a:gridCol>
              </a:tblGrid>
              <a:tr h="408481">
                <a:tc>
                  <a:txBody>
                    <a:bodyPr/>
                    <a:lstStyle/>
                    <a:p>
                      <a:pPr algn="ctr"/>
                      <a:r>
                        <a:rPr lang="en-US"/>
                        <a:t>Explicit</a:t>
                      </a:r>
                    </a:p>
                  </a:txBody>
                  <a:tcPr/>
                </a:tc>
                <a:tc>
                  <a:txBody>
                    <a:bodyPr/>
                    <a:lstStyle/>
                    <a:p>
                      <a:pPr algn="ctr"/>
                      <a:r>
                        <a:rPr lang="en-US"/>
                        <a:t>Systematic</a:t>
                      </a:r>
                    </a:p>
                  </a:txBody>
                  <a:tcPr/>
                </a:tc>
                <a:tc>
                  <a:txBody>
                    <a:bodyPr/>
                    <a:lstStyle/>
                    <a:p>
                      <a:pPr algn="ctr"/>
                      <a:r>
                        <a:rPr lang="en-US"/>
                        <a:t>Sequential</a:t>
                      </a:r>
                    </a:p>
                  </a:txBody>
                  <a:tcPr/>
                </a:tc>
                <a:extLst>
                  <a:ext uri="{0D108BD9-81ED-4DB2-BD59-A6C34878D82A}">
                    <a16:rowId xmlns:a16="http://schemas.microsoft.com/office/drawing/2014/main" val="821633033"/>
                  </a:ext>
                </a:extLst>
              </a:tr>
              <a:tr h="5911640">
                <a:tc>
                  <a:txBody>
                    <a:bodyPr/>
                    <a:lstStyle/>
                    <a:p>
                      <a:pPr lvl="0">
                        <a:buNone/>
                      </a:pPr>
                      <a:r>
                        <a:rPr lang="en-US" sz="1800" b="0" i="0" u="none" strike="noStrike" noProof="0">
                          <a:latin typeface="roboto"/>
                        </a:rPr>
                        <a:t>-New skills are directly modeled and explained</a:t>
                      </a:r>
                      <a:endParaRPr lang="en-US">
                        <a:latin typeface="roboto"/>
                      </a:endParaRPr>
                    </a:p>
                    <a:p>
                      <a:pPr lvl="0">
                        <a:buNone/>
                      </a:pPr>
                      <a:endParaRPr lang="en-US" sz="1800" b="0" i="0" u="none" strike="noStrike" noProof="0">
                        <a:latin typeface="roboto"/>
                      </a:endParaRPr>
                    </a:p>
                    <a:p>
                      <a:pPr lvl="0">
                        <a:buNone/>
                      </a:pPr>
                      <a:r>
                        <a:rPr lang="en-US" sz="1800" b="0" i="0" u="none" strike="noStrike" noProof="0">
                          <a:latin typeface="roboto"/>
                        </a:rPr>
                        <a:t>-Teacher provides guided practice </a:t>
                      </a:r>
                    </a:p>
                    <a:p>
                      <a:pPr lvl="0">
                        <a:buNone/>
                      </a:pPr>
                      <a:r>
                        <a:rPr lang="en-US" sz="1800" b="0" i="0" u="none" strike="noStrike" noProof="0">
                          <a:latin typeface="roboto"/>
                        </a:rPr>
                        <a:t>(I do, We do, You do)</a:t>
                      </a:r>
                    </a:p>
                    <a:p>
                      <a:pPr lvl="0">
                        <a:buNone/>
                      </a:pPr>
                      <a:br>
                        <a:rPr lang="en-US" sz="1800" b="0" i="0" u="none" strike="noStrike" noProof="0">
                          <a:latin typeface="Calibri"/>
                        </a:rPr>
                      </a:br>
                      <a:endParaRPr lang="en-US" sz="1800" b="0" i="0" u="none" strike="noStrike" noProof="0">
                        <a:latin typeface="roboto"/>
                      </a:endParaRPr>
                    </a:p>
                    <a:p>
                      <a:pPr lvl="0">
                        <a:buNone/>
                      </a:pPr>
                      <a:r>
                        <a:rPr lang="en-US" sz="1800" b="0" i="0" u="none" strike="noStrike" noProof="0">
                          <a:latin typeface="roboto"/>
                        </a:rPr>
                        <a:t>-Students are guided to the correct response through prompts and feedback</a:t>
                      </a:r>
                      <a:endParaRPr lang="en-US">
                        <a:latin typeface="roboto"/>
                      </a:endParaRPr>
                    </a:p>
                    <a:p>
                      <a:pPr lvl="0">
                        <a:buNone/>
                      </a:pPr>
                      <a:br>
                        <a:rPr lang="en-US" sz="1800" b="0" i="0" u="none" strike="noStrike" noProof="0">
                          <a:latin typeface="roboto"/>
                        </a:rPr>
                      </a:br>
                      <a:r>
                        <a:rPr lang="en-US" sz="1800" b="0" i="0" u="none" strike="noStrike" noProof="0">
                          <a:latin typeface="roboto"/>
                        </a:rPr>
                        <a:t>-Error response includes immediate</a:t>
                      </a:r>
                      <a:br>
                        <a:rPr lang="en-US" sz="1800" b="0" i="0" u="none" strike="noStrike" noProof="0">
                          <a:latin typeface="roboto"/>
                        </a:rPr>
                      </a:br>
                      <a:r>
                        <a:rPr lang="en-US" sz="1800" b="0" i="0" u="none" strike="noStrike" noProof="0">
                          <a:latin typeface="roboto"/>
                        </a:rPr>
                        <a:t>corrective feedback</a:t>
                      </a:r>
                      <a:endParaRPr lang="en-US">
                        <a:latin typeface="roboto"/>
                      </a:endParaRPr>
                    </a:p>
                    <a:p>
                      <a:pPr lvl="0">
                        <a:buNone/>
                      </a:pPr>
                      <a:br>
                        <a:rPr lang="en-US" sz="1800" b="0" i="0" u="none" strike="noStrike" noProof="0">
                          <a:latin typeface="roboto"/>
                        </a:rPr>
                      </a:br>
                      <a:endParaRPr lang="en-US" sz="1800" b="0" i="0" u="none" strike="noStrike" noProof="0">
                        <a:latin typeface="roboto"/>
                      </a:endParaRPr>
                    </a:p>
                    <a:p>
                      <a:pPr lvl="0">
                        <a:buNone/>
                      </a:pPr>
                      <a:r>
                        <a:rPr lang="en-US" sz="1800" b="0" i="0" u="none" strike="noStrike" noProof="0">
                          <a:latin typeface="roboto"/>
                        </a:rPr>
                        <a:t>-Skills are practiced to mastery and</a:t>
                      </a:r>
                      <a:br>
                        <a:rPr lang="en-US" sz="1800" b="0" i="0" u="none" strike="noStrike" noProof="0">
                          <a:latin typeface="roboto"/>
                        </a:rPr>
                      </a:br>
                      <a:r>
                        <a:rPr lang="en-US" sz="1800" b="0" i="0" u="none" strike="noStrike" noProof="0">
                          <a:latin typeface="roboto"/>
                        </a:rPr>
                        <a:t>automaticity</a:t>
                      </a:r>
                      <a:endParaRPr lang="en-US"/>
                    </a:p>
                    <a:p>
                      <a:pPr lvl="0">
                        <a:buNone/>
                      </a:pPr>
                      <a:endParaRPr lang="en-US" sz="1800" b="0" i="0" u="none" strike="noStrike" noProof="0">
                        <a:latin typeface="Calibri"/>
                      </a:endParaRPr>
                    </a:p>
                    <a:p>
                      <a:pPr lvl="0">
                        <a:buNone/>
                      </a:pPr>
                      <a:r>
                        <a:rPr lang="en-US" sz="1800" b="0" i="0" u="none" strike="noStrike" noProof="0">
                          <a:latin typeface="Calibri"/>
                        </a:rPr>
                        <a:t>            </a:t>
                      </a:r>
                      <a:r>
                        <a:rPr lang="en-US" sz="1800" b="0" i="0" u="none" strike="noStrike" noProof="0">
                          <a:latin typeface="Calibri"/>
                          <a:hlinkClick r:id="rId3"/>
                        </a:rPr>
                        <a:t>Webinar</a:t>
                      </a:r>
                    </a:p>
                    <a:p>
                      <a:pPr lvl="0">
                        <a:buNone/>
                      </a:pPr>
                      <a:r>
                        <a:rPr lang="en-US" sz="1800" b="0" i="0" u="none" strike="noStrike" noProof="0">
                          <a:latin typeface="Calibri"/>
                        </a:rPr>
                        <a:t>                                </a:t>
                      </a:r>
                    </a:p>
                    <a:p>
                      <a:pPr lvl="0">
                        <a:buNone/>
                      </a:pPr>
                      <a:r>
                        <a:rPr lang="en-US" sz="1800" b="0" i="0" u="none" strike="noStrike" noProof="0">
                          <a:latin typeface="Calibri"/>
                        </a:rPr>
                        <a:t>           </a:t>
                      </a:r>
                      <a:r>
                        <a:rPr lang="en-US" sz="1800" b="0" i="0" u="none" strike="noStrike" noProof="0">
                          <a:latin typeface="Calibri"/>
                          <a:hlinkClick r:id="rId4"/>
                        </a:rPr>
                        <a:t>Podcast</a:t>
                      </a:r>
                    </a:p>
                  </a:txBody>
                  <a:tcPr/>
                </a:tc>
                <a:tc>
                  <a:txBody>
                    <a:bodyPr/>
                    <a:lstStyle/>
                    <a:p>
                      <a:pPr lvl="0">
                        <a:buNone/>
                      </a:pPr>
                      <a:r>
                        <a:rPr lang="en-US" sz="1800" b="0" i="0" u="none" strike="noStrike" noProof="0">
                          <a:latin typeface="roboto"/>
                        </a:rPr>
                        <a:t>-Skills and concepts begin with simple and move to complex</a:t>
                      </a:r>
                    </a:p>
                    <a:p>
                      <a:pPr lvl="0">
                        <a:buNone/>
                      </a:pPr>
                      <a:endParaRPr lang="en-US" sz="1800" b="0" i="0" u="none" strike="noStrike" noProof="0">
                        <a:latin typeface="roboto"/>
                      </a:endParaRPr>
                    </a:p>
                    <a:p>
                      <a:pPr lvl="0">
                        <a:buNone/>
                      </a:pPr>
                      <a:r>
                        <a:rPr lang="en-US" sz="1800" b="0" i="0" u="none" strike="noStrike" noProof="0">
                          <a:latin typeface="roboto"/>
                        </a:rPr>
                        <a:t>-Student objectives are clear, concise, and driven by ongoing assessment results</a:t>
                      </a:r>
                    </a:p>
                    <a:p>
                      <a:pPr lvl="0">
                        <a:buNone/>
                      </a:pPr>
                      <a:endParaRPr lang="en-US" sz="1800" b="0" i="0" u="none" strike="noStrike" noProof="0">
                        <a:latin typeface="roboto"/>
                      </a:endParaRPr>
                    </a:p>
                    <a:p>
                      <a:pPr lvl="0">
                        <a:buNone/>
                      </a:pPr>
                      <a:r>
                        <a:rPr lang="en-US" sz="1800" b="0" i="0" u="none" strike="noStrike" noProof="0">
                          <a:latin typeface="roboto"/>
                        </a:rPr>
                        <a:t>-Consistent instructional routines</a:t>
                      </a:r>
                      <a:br>
                        <a:rPr lang="en-US" sz="1800" b="0" i="0" u="none" strike="noStrike" noProof="0">
                          <a:latin typeface="roboto"/>
                        </a:rPr>
                      </a:br>
                      <a:r>
                        <a:rPr lang="en-US" sz="1800" b="0" i="0" u="none" strike="noStrike" noProof="0">
                          <a:latin typeface="roboto"/>
                        </a:rPr>
                        <a:t>are used to guide students to correct responses</a:t>
                      </a:r>
                      <a:endParaRPr lang="en-US">
                        <a:latin typeface="roboto"/>
                      </a:endParaRPr>
                    </a:p>
                    <a:p>
                      <a:pPr lvl="0">
                        <a:buNone/>
                      </a:pPr>
                      <a:endParaRPr lang="en-US" sz="1800" b="0" i="0" u="none" strike="noStrike" noProof="0">
                        <a:latin typeface="roboto"/>
                      </a:endParaRPr>
                    </a:p>
                    <a:p>
                      <a:pPr lvl="0">
                        <a:buNone/>
                      </a:pPr>
                      <a:r>
                        <a:rPr lang="en-US" sz="1800" b="0" i="0" u="none" strike="noStrike" noProof="0">
                          <a:latin typeface="roboto"/>
                        </a:rPr>
                        <a:t>-Students are provided with practice opportunities to directly reflect explicit instruction</a:t>
                      </a:r>
                      <a:endParaRPr lang="en-US">
                        <a:latin typeface="roboto"/>
                      </a:endParaRPr>
                    </a:p>
                    <a:p>
                      <a:pPr lvl="0">
                        <a:buNone/>
                      </a:pPr>
                      <a:br>
                        <a:rPr lang="en-US" sz="1800" b="0" i="0" u="none" strike="noStrike" noProof="0">
                          <a:latin typeface="roboto"/>
                        </a:rPr>
                      </a:br>
                      <a:r>
                        <a:rPr lang="en-US" sz="1800" b="0" i="0" u="none" strike="noStrike" noProof="0">
                          <a:latin typeface="roboto"/>
                        </a:rPr>
                        <a:t>-Cumulative review</a:t>
                      </a:r>
                    </a:p>
                    <a:p>
                      <a:pPr lvl="0">
                        <a:buNone/>
                      </a:pPr>
                      <a:endParaRPr lang="en-US" sz="1800" b="0" i="0" u="none" strike="noStrike" noProof="0">
                        <a:latin typeface="Calibri"/>
                      </a:endParaRPr>
                    </a:p>
                    <a:p>
                      <a:pPr lvl="0">
                        <a:buNone/>
                      </a:pPr>
                      <a:endParaRPr lang="en-US" sz="1800" b="0" i="0" u="none" strike="noStrike" noProof="0">
                        <a:latin typeface="Calibri"/>
                      </a:endParaRPr>
                    </a:p>
                    <a:p>
                      <a:pPr lvl="0">
                        <a:buNone/>
                      </a:pPr>
                      <a:endParaRPr lang="en-US" sz="1200" b="0" i="0" u="none" strike="noStrike" noProof="0"/>
                    </a:p>
                    <a:p>
                      <a:pPr lvl="0">
                        <a:buNone/>
                      </a:pPr>
                      <a:endParaRPr lang="en-US" sz="1800" b="0" i="0" u="none" strike="noStrike" noProof="0">
                        <a:latin typeface="Calibri"/>
                      </a:endParaRPr>
                    </a:p>
                  </a:txBody>
                  <a:tcPr/>
                </a:tc>
                <a:tc>
                  <a:txBody>
                    <a:bodyPr/>
                    <a:lstStyle/>
                    <a:p>
                      <a:pPr lvl="0">
                        <a:buNone/>
                      </a:pPr>
                      <a:r>
                        <a:rPr lang="en-US" sz="1800" b="0" i="0" u="none" strike="noStrike" noProof="0"/>
                        <a:t>- </a:t>
                      </a:r>
                      <a:r>
                        <a:rPr lang="en-US" sz="1800" b="0" i="0" u="none" strike="noStrike" noProof="0">
                          <a:latin typeface="roboto"/>
                        </a:rPr>
                        <a:t>Pre-requisites are taught first</a:t>
                      </a:r>
                      <a:endParaRPr lang="en-US">
                        <a:latin typeface="roboto"/>
                      </a:endParaRPr>
                    </a:p>
                    <a:p>
                      <a:pPr lvl="0">
                        <a:buNone/>
                      </a:pPr>
                      <a:endParaRPr lang="en-US" sz="1800" b="0" i="0" u="none" strike="noStrike" noProof="0">
                        <a:latin typeface="roboto"/>
                      </a:endParaRPr>
                    </a:p>
                    <a:p>
                      <a:pPr lvl="0">
                        <a:buNone/>
                      </a:pPr>
                      <a:endParaRPr lang="en-US" sz="1800" b="0" i="0" u="none" strike="noStrike" noProof="0">
                        <a:latin typeface="roboto"/>
                      </a:endParaRPr>
                    </a:p>
                    <a:p>
                      <a:pPr lvl="0">
                        <a:buNone/>
                      </a:pPr>
                      <a:r>
                        <a:rPr lang="en-US" sz="1800" b="0" i="0" u="none" strike="noStrike" noProof="0">
                          <a:latin typeface="roboto"/>
                        </a:rPr>
                        <a:t>-Skills are taught in order from easier to harder </a:t>
                      </a:r>
                      <a:endParaRPr lang="en-US">
                        <a:latin typeface="roboto"/>
                      </a:endParaRPr>
                    </a:p>
                    <a:p>
                      <a:pPr lvl="0">
                        <a:buNone/>
                      </a:pPr>
                      <a:br>
                        <a:rPr lang="en-US" sz="1800" b="0" i="0" u="none" strike="noStrike" noProof="0">
                          <a:latin typeface="Calibri"/>
                        </a:rPr>
                      </a:br>
                      <a:endParaRPr lang="en-US" sz="1800" b="0" i="0" u="none" strike="noStrike" noProof="0">
                        <a:latin typeface="roboto"/>
                      </a:endParaRPr>
                    </a:p>
                    <a:p>
                      <a:pPr lvl="0">
                        <a:buNone/>
                      </a:pPr>
                      <a:r>
                        <a:rPr lang="en-US" sz="1800" b="0" i="0" u="none" strike="noStrike" noProof="0">
                          <a:latin typeface="roboto"/>
                        </a:rPr>
                        <a:t>-Foundational skills are taught directly to support higher-order skills</a:t>
                      </a:r>
                      <a:endParaRPr lang="en-US">
                        <a:latin typeface="roboto"/>
                      </a:endParaRPr>
                    </a:p>
                    <a:p>
                      <a:pPr lvl="0">
                        <a:buNone/>
                      </a:pPr>
                      <a:br>
                        <a:rPr lang="en-US" sz="1800" b="0" i="0" u="none" strike="noStrike" noProof="0">
                          <a:latin typeface="roboto"/>
                        </a:rPr>
                      </a:br>
                      <a:endParaRPr lang="en-US" sz="1800" b="0" i="0" u="none" strike="noStrike" noProof="0">
                        <a:latin typeface="roboto"/>
                      </a:endParaRPr>
                    </a:p>
                    <a:p>
                      <a:pPr lvl="0">
                        <a:buNone/>
                      </a:pPr>
                      <a:r>
                        <a:rPr lang="en-US" sz="1800" b="0" i="0" u="none" strike="noStrike" noProof="0">
                          <a:latin typeface="roboto"/>
                        </a:rPr>
                        <a:t>-Intentional sequence within and across lessons; within and across grades</a:t>
                      </a:r>
                      <a:endParaRPr lang="en-US">
                        <a:latin typeface="roboto"/>
                      </a:endParaRPr>
                    </a:p>
                  </a:txBody>
                  <a:tcPr/>
                </a:tc>
                <a:extLst>
                  <a:ext uri="{0D108BD9-81ED-4DB2-BD59-A6C34878D82A}">
                    <a16:rowId xmlns:a16="http://schemas.microsoft.com/office/drawing/2014/main" val="3694861897"/>
                  </a:ext>
                </a:extLst>
              </a:tr>
            </a:tbl>
          </a:graphicData>
        </a:graphic>
      </p:graphicFrame>
      <p:sp>
        <p:nvSpPr>
          <p:cNvPr id="4" name="TextBox 3">
            <a:extLst>
              <a:ext uri="{FF2B5EF4-FFF2-40B4-BE49-F238E27FC236}">
                <a16:creationId xmlns:a16="http://schemas.microsoft.com/office/drawing/2014/main" id="{14219B47-63EF-4CA9-9B42-9F102A64A3DE}"/>
              </a:ext>
            </a:extLst>
          </p:cNvPr>
          <p:cNvSpPr txBox="1"/>
          <p:nvPr/>
        </p:nvSpPr>
        <p:spPr>
          <a:xfrm>
            <a:off x="3155632" y="3394"/>
            <a:ext cx="66272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Roboto"/>
                <a:ea typeface="Roboto"/>
                <a:cs typeface="Calibri"/>
              </a:rPr>
              <a:t>What does explicit, systematic and sequential mean?</a:t>
            </a:r>
          </a:p>
        </p:txBody>
      </p:sp>
      <p:sp>
        <p:nvSpPr>
          <p:cNvPr id="6" name="TextBox 5">
            <a:extLst>
              <a:ext uri="{FF2B5EF4-FFF2-40B4-BE49-F238E27FC236}">
                <a16:creationId xmlns:a16="http://schemas.microsoft.com/office/drawing/2014/main" id="{85CF2E21-9777-4E84-AB3D-027ED5027F74}"/>
              </a:ext>
            </a:extLst>
          </p:cNvPr>
          <p:cNvSpPr txBox="1"/>
          <p:nvPr/>
        </p:nvSpPr>
        <p:spPr>
          <a:xfrm>
            <a:off x="8676844" y="59904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5"/>
              </a:rPr>
              <a:t>Stephanie Stollar Consulting</a:t>
            </a:r>
            <a:r>
              <a:rPr lang="en-US" sz="1200"/>
              <a:t> </a:t>
            </a:r>
          </a:p>
          <a:p>
            <a:r>
              <a:rPr lang="en-US" sz="1200">
                <a:ea typeface="+mn-lt"/>
                <a:cs typeface="+mn-lt"/>
                <a:hlinkClick r:id="rId6"/>
              </a:rPr>
              <a:t>Florida Center For Reading Research</a:t>
            </a:r>
            <a:endParaRPr lang="en-US"/>
          </a:p>
        </p:txBody>
      </p:sp>
      <p:pic>
        <p:nvPicPr>
          <p:cNvPr id="2" name="Graphic 4" descr="Eye outline">
            <a:extLst>
              <a:ext uri="{FF2B5EF4-FFF2-40B4-BE49-F238E27FC236}">
                <a16:creationId xmlns:a16="http://schemas.microsoft.com/office/drawing/2014/main" id="{06A720F5-7082-D7DC-DCA9-1FA110B7C3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153" y="5481918"/>
            <a:ext cx="611842" cy="578224"/>
          </a:xfrm>
          <a:prstGeom prst="rect">
            <a:avLst/>
          </a:prstGeom>
        </p:spPr>
      </p:pic>
      <p:pic>
        <p:nvPicPr>
          <p:cNvPr id="5" name="Graphic 6" descr="Ear outline">
            <a:extLst>
              <a:ext uri="{FF2B5EF4-FFF2-40B4-BE49-F238E27FC236}">
                <a16:creationId xmlns:a16="http://schemas.microsoft.com/office/drawing/2014/main" id="{DD4A9FE7-1FD6-FA67-412B-BADAD66212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1183" y="6064623"/>
            <a:ext cx="488577" cy="510989"/>
          </a:xfrm>
          <a:prstGeom prst="rect">
            <a:avLst/>
          </a:prstGeom>
        </p:spPr>
      </p:pic>
      <p:pic>
        <p:nvPicPr>
          <p:cNvPr id="7" name="Graphic 7" descr="Open book outline">
            <a:extLst>
              <a:ext uri="{FF2B5EF4-FFF2-40B4-BE49-F238E27FC236}">
                <a16:creationId xmlns:a16="http://schemas.microsoft.com/office/drawing/2014/main" id="{601E280F-EFD8-8528-BA13-62720167C3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1711" y="5537946"/>
            <a:ext cx="611842" cy="578224"/>
          </a:xfrm>
          <a:prstGeom prst="rect">
            <a:avLst/>
          </a:prstGeom>
        </p:spPr>
      </p:pic>
      <p:sp>
        <p:nvSpPr>
          <p:cNvPr id="8" name="TextBox 7">
            <a:extLst>
              <a:ext uri="{FF2B5EF4-FFF2-40B4-BE49-F238E27FC236}">
                <a16:creationId xmlns:a16="http://schemas.microsoft.com/office/drawing/2014/main" id="{1BD60361-B118-B163-FBEA-F3AB06A1EA7C}"/>
              </a:ext>
            </a:extLst>
          </p:cNvPr>
          <p:cNvSpPr txBox="1"/>
          <p:nvPr/>
        </p:nvSpPr>
        <p:spPr>
          <a:xfrm>
            <a:off x="2662517" y="5542429"/>
            <a:ext cx="17794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i="1">
                <a:hlinkClick r:id="rId13"/>
              </a:rPr>
              <a:t>Explicit Intstruction</a:t>
            </a:r>
            <a:endParaRPr lang="en-US" i="1" err="1">
              <a:cs typeface="Calibri"/>
            </a:endParaRPr>
          </a:p>
        </p:txBody>
      </p:sp>
      <p:sp>
        <p:nvSpPr>
          <p:cNvPr id="9" name="TextBox 8">
            <a:extLst>
              <a:ext uri="{FF2B5EF4-FFF2-40B4-BE49-F238E27FC236}">
                <a16:creationId xmlns:a16="http://schemas.microsoft.com/office/drawing/2014/main" id="{C4B27086-69EC-2E3C-2006-4470F5FFE69E}"/>
              </a:ext>
            </a:extLst>
          </p:cNvPr>
          <p:cNvSpPr txBox="1"/>
          <p:nvPr/>
        </p:nvSpPr>
        <p:spPr>
          <a:xfrm>
            <a:off x="8691283" y="569931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14"/>
              </a:rPr>
              <a:t>VALUE Series</a:t>
            </a:r>
            <a:endParaRPr lang="en-US" sz="1200"/>
          </a:p>
        </p:txBody>
      </p:sp>
    </p:spTree>
    <p:extLst>
      <p:ext uri="{BB962C8B-B14F-4D97-AF65-F5344CB8AC3E}">
        <p14:creationId xmlns:p14="http://schemas.microsoft.com/office/powerpoint/2010/main" val="151070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65F085-2CE2-49EE-8CC7-B7924D75515A}"/>
              </a:ext>
            </a:extLst>
          </p:cNvPr>
          <p:cNvSpPr txBox="1"/>
          <p:nvPr/>
        </p:nvSpPr>
        <p:spPr>
          <a:xfrm>
            <a:off x="2597575" y="408967"/>
            <a:ext cx="890637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C2A29"/>
                </a:solidFill>
                <a:latin typeface="Roboto"/>
                <a:ea typeface="benton-sans"/>
                <a:cs typeface="benton-sans"/>
              </a:rPr>
              <a:t>Differentiated Instruction In a Tier One Setting</a:t>
            </a:r>
            <a:endParaRPr lang="en-US" sz="2400" b="1">
              <a:solidFill>
                <a:srgbClr val="2C2A29"/>
              </a:solidFill>
              <a:latin typeface="Roboto"/>
              <a:ea typeface="Roboto"/>
            </a:endParaRPr>
          </a:p>
          <a:p>
            <a:endParaRPr lang="en-US" sz="2400" b="1">
              <a:solidFill>
                <a:srgbClr val="2C2A29"/>
              </a:solidFill>
              <a:latin typeface="Roboto"/>
              <a:ea typeface="benton-sans"/>
              <a:cs typeface="benton-sans"/>
            </a:endParaRPr>
          </a:p>
          <a:p>
            <a:r>
              <a:rPr lang="en-US" sz="2400">
                <a:solidFill>
                  <a:srgbClr val="2C2A29"/>
                </a:solidFill>
                <a:latin typeface="Roboto"/>
                <a:ea typeface="benton-sans"/>
                <a:cs typeface="benton-sans"/>
              </a:rPr>
              <a:t>In addition to providing grade level content, differentiated instruction for student’s individual needs and abilities is crucial. This can be accomplished by the teacher working with an individual or with a small group of students. </a:t>
            </a:r>
            <a:endParaRPr lang="en-US" sz="2400">
              <a:latin typeface="Roboto"/>
              <a:ea typeface="Roboto"/>
              <a:cs typeface="Calibri"/>
            </a:endParaRPr>
          </a:p>
          <a:p>
            <a:endParaRPr lang="en-US" sz="2400">
              <a:solidFill>
                <a:srgbClr val="2C2A29"/>
              </a:solidFill>
              <a:latin typeface="Roboto"/>
              <a:ea typeface="Roboto"/>
            </a:endParaRPr>
          </a:p>
          <a:p>
            <a:r>
              <a:rPr lang="en-US" sz="2400">
                <a:latin typeface="Roboto"/>
                <a:ea typeface="Roboto"/>
                <a:cs typeface="Calibri"/>
              </a:rPr>
              <a:t>Differentiated reading instruction is:</a:t>
            </a:r>
            <a:endParaRPr lang="en-US" sz="2400">
              <a:latin typeface="Roboto"/>
              <a:ea typeface="Roboto"/>
              <a:cs typeface="+mn-lt"/>
            </a:endParaRPr>
          </a:p>
          <a:p>
            <a:pPr marL="285750" indent="-285750">
              <a:buFont typeface="Arial,Sans-Serif"/>
              <a:buChar char="•"/>
            </a:pPr>
            <a:r>
              <a:rPr lang="en-US" sz="2400">
                <a:latin typeface="Roboto"/>
                <a:ea typeface="Roboto"/>
                <a:cs typeface="Calibri"/>
              </a:rPr>
              <a:t>Teacher-led</a:t>
            </a:r>
            <a:endParaRPr lang="en-US" sz="2400">
              <a:latin typeface="Roboto"/>
              <a:ea typeface="Roboto"/>
              <a:cs typeface="+mn-lt"/>
            </a:endParaRPr>
          </a:p>
          <a:p>
            <a:pPr marL="285750" indent="-285750">
              <a:buFont typeface="Arial,Sans-Serif"/>
              <a:buChar char="•"/>
            </a:pPr>
            <a:r>
              <a:rPr lang="en-US" sz="2400">
                <a:latin typeface="Roboto"/>
                <a:ea typeface="Roboto"/>
                <a:cs typeface="Calibri"/>
              </a:rPr>
              <a:t>Individual or small group</a:t>
            </a:r>
            <a:endParaRPr lang="en-US" sz="2400">
              <a:latin typeface="Roboto"/>
              <a:ea typeface="Roboto"/>
              <a:cs typeface="+mn-lt"/>
            </a:endParaRPr>
          </a:p>
          <a:p>
            <a:pPr marL="285750" indent="-285750">
              <a:buFont typeface="Arial,Sans-Serif"/>
              <a:buChar char="•"/>
            </a:pPr>
            <a:r>
              <a:rPr lang="en-US" sz="2400">
                <a:latin typeface="Roboto"/>
                <a:ea typeface="Roboto"/>
                <a:cs typeface="Calibri"/>
              </a:rPr>
              <a:t>Matching instruction to diverse needs</a:t>
            </a:r>
            <a:endParaRPr lang="en-US" sz="2400">
              <a:latin typeface="Roboto"/>
              <a:ea typeface="Roboto"/>
              <a:cs typeface="+mn-lt"/>
            </a:endParaRPr>
          </a:p>
          <a:p>
            <a:pPr marL="285750" indent="-285750">
              <a:buFont typeface="Arial,Sans-Serif"/>
              <a:buChar char="•"/>
            </a:pPr>
            <a:r>
              <a:rPr lang="en-US" sz="2400">
                <a:latin typeface="Roboto"/>
                <a:ea typeface="Roboto"/>
                <a:cs typeface="Calibri"/>
              </a:rPr>
              <a:t>Flexible</a:t>
            </a:r>
          </a:p>
          <a:p>
            <a:pPr marL="285750" indent="-285750">
              <a:buFont typeface="Arial,Sans-Serif"/>
              <a:buChar char="•"/>
            </a:pPr>
            <a:r>
              <a:rPr lang="en-US" sz="2400">
                <a:solidFill>
                  <a:srgbClr val="000000"/>
                </a:solidFill>
                <a:latin typeface="Roboto"/>
                <a:ea typeface="Roboto"/>
                <a:cs typeface="Calibri"/>
              </a:rPr>
              <a:t>Data driven</a:t>
            </a:r>
          </a:p>
        </p:txBody>
      </p:sp>
      <p:sp>
        <p:nvSpPr>
          <p:cNvPr id="3" name="TextBox 2">
            <a:extLst>
              <a:ext uri="{FF2B5EF4-FFF2-40B4-BE49-F238E27FC236}">
                <a16:creationId xmlns:a16="http://schemas.microsoft.com/office/drawing/2014/main" id="{6309F494-289D-4CB6-BEF1-155DB48DF050}"/>
              </a:ext>
            </a:extLst>
          </p:cNvPr>
          <p:cNvSpPr txBox="1"/>
          <p:nvPr/>
        </p:nvSpPr>
        <p:spPr>
          <a:xfrm>
            <a:off x="1957717" y="6120202"/>
            <a:ext cx="44541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Differentiated Literacy Instruction: I, We, You</a:t>
            </a:r>
            <a:endParaRPr lang="en-US"/>
          </a:p>
          <a:p>
            <a:pPr algn="l"/>
            <a:endParaRPr lang="en-US">
              <a:cs typeface="Calibri"/>
            </a:endParaRPr>
          </a:p>
        </p:txBody>
      </p:sp>
      <p:pic>
        <p:nvPicPr>
          <p:cNvPr id="5" name="Graphic 7" descr="Open book outline">
            <a:extLst>
              <a:ext uri="{FF2B5EF4-FFF2-40B4-BE49-F238E27FC236}">
                <a16:creationId xmlns:a16="http://schemas.microsoft.com/office/drawing/2014/main" id="{2D4972B4-7CF4-D045-E13B-31883113B0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9012" y="5527643"/>
            <a:ext cx="741238" cy="592602"/>
          </a:xfrm>
          <a:prstGeom prst="rect">
            <a:avLst/>
          </a:prstGeom>
        </p:spPr>
      </p:pic>
      <p:sp>
        <p:nvSpPr>
          <p:cNvPr id="7" name="AutoShape 6">
            <a:extLst>
              <a:ext uri="{FF2B5EF4-FFF2-40B4-BE49-F238E27FC236}">
                <a16:creationId xmlns:a16="http://schemas.microsoft.com/office/drawing/2014/main" id="{FBB252EC-66F9-0F7C-17D7-22C0173D4DF8}"/>
              </a:ext>
            </a:extLst>
          </p:cNvPr>
          <p:cNvSpPr/>
          <p:nvPr/>
        </p:nvSpPr>
        <p:spPr>
          <a:xfrm rot="16200000">
            <a:off x="-2522699" y="2519021"/>
            <a:ext cx="6836513" cy="1809473"/>
          </a:xfrm>
          <a:prstGeom prst="rect">
            <a:avLst/>
          </a:prstGeom>
          <a:solidFill>
            <a:srgbClr val="2E4A59"/>
          </a:solidFill>
        </p:spPr>
      </p:sp>
      <p:pic>
        <p:nvPicPr>
          <p:cNvPr id="9" name="Picture 19">
            <a:extLst>
              <a:ext uri="{FF2B5EF4-FFF2-40B4-BE49-F238E27FC236}">
                <a16:creationId xmlns:a16="http://schemas.microsoft.com/office/drawing/2014/main" id="{A0144792-9C89-41A1-FFC6-669CF3F01431}"/>
              </a:ext>
            </a:extLst>
          </p:cNvPr>
          <p:cNvPicPr>
            <a:picLocks noChangeAspect="1"/>
          </p:cNvPicPr>
          <p:nvPr/>
        </p:nvPicPr>
        <p:blipFill>
          <a:blip r:embed="rId6"/>
          <a:srcRect/>
          <a:stretch>
            <a:fillRect/>
          </a:stretch>
        </p:blipFill>
        <p:spPr>
          <a:xfrm>
            <a:off x="44796" y="6067904"/>
            <a:ext cx="1669451" cy="654291"/>
          </a:xfrm>
          <a:prstGeom prst="rect">
            <a:avLst/>
          </a:prstGeom>
        </p:spPr>
      </p:pic>
      <p:grpSp>
        <p:nvGrpSpPr>
          <p:cNvPr id="8" name="Group 7">
            <a:extLst>
              <a:ext uri="{FF2B5EF4-FFF2-40B4-BE49-F238E27FC236}">
                <a16:creationId xmlns:a16="http://schemas.microsoft.com/office/drawing/2014/main" id="{640F116B-68E8-AD4D-84F8-92642B26B923}"/>
              </a:ext>
            </a:extLst>
          </p:cNvPr>
          <p:cNvGrpSpPr/>
          <p:nvPr/>
        </p:nvGrpSpPr>
        <p:grpSpPr>
          <a:xfrm>
            <a:off x="3341805" y="905210"/>
            <a:ext cx="4875603" cy="57957"/>
            <a:chOff x="0" y="255270"/>
            <a:chExt cx="3706499" cy="52063"/>
          </a:xfrm>
        </p:grpSpPr>
        <p:sp>
          <p:nvSpPr>
            <p:cNvPr id="10" name="Freeform 9">
              <a:extLst>
                <a:ext uri="{FF2B5EF4-FFF2-40B4-BE49-F238E27FC236}">
                  <a16:creationId xmlns:a16="http://schemas.microsoft.com/office/drawing/2014/main" id="{A81D61BA-3A69-5244-98C8-E998C7481361}"/>
                </a:ext>
              </a:extLst>
            </p:cNvPr>
            <p:cNvSpPr/>
            <p:nvPr/>
          </p:nvSpPr>
          <p:spPr>
            <a:xfrm>
              <a:off x="0" y="255270"/>
              <a:ext cx="3706499" cy="52063"/>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pic>
        <p:nvPicPr>
          <p:cNvPr id="6" name="Graphic 6" descr="Ear outline">
            <a:extLst>
              <a:ext uri="{FF2B5EF4-FFF2-40B4-BE49-F238E27FC236}">
                <a16:creationId xmlns:a16="http://schemas.microsoft.com/office/drawing/2014/main" id="{028EE8AC-534D-7AFE-EC61-51470E0B6E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8783" y="5531223"/>
            <a:ext cx="488577" cy="510989"/>
          </a:xfrm>
          <a:prstGeom prst="rect">
            <a:avLst/>
          </a:prstGeom>
        </p:spPr>
      </p:pic>
      <p:sp>
        <p:nvSpPr>
          <p:cNvPr id="12" name="TextBox 11">
            <a:extLst>
              <a:ext uri="{FF2B5EF4-FFF2-40B4-BE49-F238E27FC236}">
                <a16:creationId xmlns:a16="http://schemas.microsoft.com/office/drawing/2014/main" id="{91EDAE7D-F9F9-6E1E-E807-B44521961ED8}"/>
              </a:ext>
            </a:extLst>
          </p:cNvPr>
          <p:cNvSpPr txBox="1"/>
          <p:nvPr/>
        </p:nvSpPr>
        <p:spPr>
          <a:xfrm>
            <a:off x="6848475" y="5781675"/>
            <a:ext cx="5232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9"/>
              </a:rPr>
              <a:t>Listen to Dr. Julie Washington</a:t>
            </a:r>
            <a:r>
              <a:rPr lang="en-US">
                <a:ea typeface="+mn-lt"/>
                <a:cs typeface="+mn-lt"/>
              </a:rPr>
              <a:t> discussing linguistic variety as differences, not errors, and how to best support all students as they learn to read.</a:t>
            </a:r>
            <a:endParaRPr lang="en-US"/>
          </a:p>
        </p:txBody>
      </p:sp>
    </p:spTree>
    <p:extLst>
      <p:ext uri="{BB962C8B-B14F-4D97-AF65-F5344CB8AC3E}">
        <p14:creationId xmlns:p14="http://schemas.microsoft.com/office/powerpoint/2010/main" val="417510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9390C36-4A44-43C4-AB4D-BC5D232EC855}"/>
              </a:ext>
            </a:extLst>
          </p:cNvPr>
          <p:cNvGraphicFramePr>
            <a:graphicFrameLocks noGrp="1"/>
          </p:cNvGraphicFramePr>
          <p:nvPr>
            <p:extLst>
              <p:ext uri="{D42A27DB-BD31-4B8C-83A1-F6EECF244321}">
                <p14:modId xmlns:p14="http://schemas.microsoft.com/office/powerpoint/2010/main" val="2760476023"/>
              </p:ext>
            </p:extLst>
          </p:nvPr>
        </p:nvGraphicFramePr>
        <p:xfrm>
          <a:off x="91098" y="383846"/>
          <a:ext cx="11931444" cy="640080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36226447"/>
                    </a:ext>
                  </a:extLst>
                </a:gridCol>
                <a:gridCol w="2153913">
                  <a:extLst>
                    <a:ext uri="{9D8B030D-6E8A-4147-A177-3AD203B41FA5}">
                      <a16:colId xmlns:a16="http://schemas.microsoft.com/office/drawing/2014/main" val="2873637417"/>
                    </a:ext>
                  </a:extLst>
                </a:gridCol>
                <a:gridCol w="1906810">
                  <a:extLst>
                    <a:ext uri="{9D8B030D-6E8A-4147-A177-3AD203B41FA5}">
                      <a16:colId xmlns:a16="http://schemas.microsoft.com/office/drawing/2014/main" val="3490837203"/>
                    </a:ext>
                  </a:extLst>
                </a:gridCol>
                <a:gridCol w="2057400">
                  <a:extLst>
                    <a:ext uri="{9D8B030D-6E8A-4147-A177-3AD203B41FA5}">
                      <a16:colId xmlns:a16="http://schemas.microsoft.com/office/drawing/2014/main" val="1159784731"/>
                    </a:ext>
                  </a:extLst>
                </a:gridCol>
                <a:gridCol w="1919748">
                  <a:extLst>
                    <a:ext uri="{9D8B030D-6E8A-4147-A177-3AD203B41FA5}">
                      <a16:colId xmlns:a16="http://schemas.microsoft.com/office/drawing/2014/main" val="687037923"/>
                    </a:ext>
                  </a:extLst>
                </a:gridCol>
                <a:gridCol w="1988574">
                  <a:extLst>
                    <a:ext uri="{9D8B030D-6E8A-4147-A177-3AD203B41FA5}">
                      <a16:colId xmlns:a16="http://schemas.microsoft.com/office/drawing/2014/main" val="1077027278"/>
                    </a:ext>
                  </a:extLst>
                </a:gridCol>
              </a:tblGrid>
              <a:tr h="878028">
                <a:tc>
                  <a:txBody>
                    <a:bodyPr/>
                    <a:lstStyle/>
                    <a:p>
                      <a:pPr algn="ctr"/>
                      <a:r>
                        <a:rPr lang="en-US">
                          <a:latin typeface="roboto"/>
                          <a:hlinkClick r:id="rId3"/>
                        </a:rPr>
                        <a:t>Phonemic Awareness</a:t>
                      </a:r>
                    </a:p>
                    <a:p>
                      <a:pPr lvl="0" algn="ctr">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a:latin typeface="roboto"/>
                          <a:hlinkClick r:id="rId4"/>
                        </a:rPr>
                        <a:t>Phoneme-Grapheme Correspondences</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a:latin typeface="roboto"/>
                          <a:hlinkClick r:id="rId5"/>
                        </a:rPr>
                        <a:t>Decoding, Encoding </a:t>
                      </a:r>
                      <a:r>
                        <a:rPr lang="en-US">
                          <a:latin typeface="roboto"/>
                        </a:rPr>
                        <a:t>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r>
                        <a:rPr lang="en-US">
                          <a:solidFill>
                            <a:schemeClr val="tx1"/>
                          </a:solidFill>
                          <a:latin typeface="roboto"/>
                          <a:hlinkClick r:id="rId6">
                            <a:extLst>
                              <a:ext uri="{A12FA001-AC4F-418D-AE19-62706E023703}">
                                <ahyp:hlinkClr xmlns:ahyp="http://schemas.microsoft.com/office/drawing/2018/hyperlinkcolor" val="tx"/>
                              </a:ext>
                            </a:extLst>
                          </a:hlinkClick>
                        </a:rPr>
                        <a:t>Fluency</a:t>
                      </a:r>
                    </a:p>
                    <a:p>
                      <a:pPr lvl="0" algn="ctr">
                        <a:buNone/>
                      </a:pPr>
                      <a:r>
                        <a:rPr lang="en-US" sz="1200" b="0">
                          <a:solidFill>
                            <a:schemeClr val="tx1"/>
                          </a:solidFill>
                          <a:latin typeface="roboto"/>
                        </a:rPr>
                        <a:t>(scroll down page)</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a:solidFill>
                            <a:srgbClr val="002060"/>
                          </a:solidFill>
                          <a:latin typeface="roboto"/>
                          <a:hlinkClick r:id="rId6"/>
                        </a:rPr>
                        <a:t>Vocabulary &amp; Comprehension</a:t>
                      </a:r>
                    </a:p>
                    <a:p>
                      <a:pPr lvl="0" algn="ctr">
                        <a:buNone/>
                      </a:pPr>
                      <a:r>
                        <a:rPr lang="en-US" sz="1200" b="0" i="0" u="none" strike="noStrike" noProof="0">
                          <a:solidFill>
                            <a:schemeClr val="tx1"/>
                          </a:solidFill>
                          <a:latin typeface="Calibri"/>
                        </a:rPr>
                        <a:t>(scroll down page)</a:t>
                      </a:r>
                      <a:endParaRPr lang="en-US" sz="120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u="sng">
                          <a:solidFill>
                            <a:schemeClr val="accent1"/>
                          </a:solidFill>
                          <a:latin typeface="roboto"/>
                        </a:rPr>
                        <a:t>Writing</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040861874"/>
                  </a:ext>
                </a:extLst>
              </a:tr>
              <a:tr h="5486400">
                <a:tc>
                  <a:txBody>
                    <a:bodyPr/>
                    <a:lstStyle/>
                    <a:p>
                      <a:pPr marL="0" lvl="0" indent="0">
                        <a:buNone/>
                      </a:pPr>
                      <a:r>
                        <a:rPr lang="en-US" sz="1600" b="0" i="0" u="none" strike="noStrike" noProof="0">
                          <a:latin typeface="roboto"/>
                        </a:rPr>
                        <a:t>-</a:t>
                      </a:r>
                      <a:r>
                        <a:rPr lang="en-US" sz="1600" b="0" i="0" u="none" strike="noStrike" noProof="0">
                          <a:latin typeface="roboto"/>
                          <a:hlinkClick r:id="rId7"/>
                        </a:rPr>
                        <a:t>Sound Wall-phoneme focus</a:t>
                      </a:r>
                      <a:endParaRPr lang="en-US" sz="1600" b="0" i="0" u="none" strike="noStrike" noProof="0">
                        <a:latin typeface="roboto"/>
                      </a:endParaRPr>
                    </a:p>
                    <a:p>
                      <a:pPr marL="0" lvl="0" indent="0">
                        <a:buNone/>
                      </a:pPr>
                      <a:r>
                        <a:rPr lang="en-US" sz="1600" b="0" i="0" u="none" strike="noStrike" noProof="0">
                          <a:latin typeface="roboto"/>
                        </a:rPr>
                        <a:t>-Heggerty drills: segmenting, blending, manipulating phonemes</a:t>
                      </a:r>
                    </a:p>
                    <a:p>
                      <a:pPr marL="0" lvl="0" indent="0" algn="l">
                        <a:lnSpc>
                          <a:spcPct val="100000"/>
                        </a:lnSpc>
                        <a:spcBef>
                          <a:spcPts val="0"/>
                        </a:spcBef>
                        <a:spcAft>
                          <a:spcPts val="0"/>
                        </a:spcAft>
                        <a:buNone/>
                      </a:pPr>
                      <a:r>
                        <a:rPr lang="en-US" sz="1600" b="0" i="0" u="none" strike="noStrike" noProof="0">
                          <a:latin typeface="roboto"/>
                        </a:rPr>
                        <a:t>-</a:t>
                      </a:r>
                      <a:r>
                        <a:rPr lang="en-US" sz="1600" b="0" i="0" u="none" strike="noStrike" noProof="0">
                          <a:latin typeface="roboto"/>
                          <a:hlinkClick r:id="rId8"/>
                        </a:rPr>
                        <a:t>See It Sound It</a:t>
                      </a:r>
                    </a:p>
                    <a:p>
                      <a:pPr marL="0" lvl="0" indent="0" algn="l">
                        <a:lnSpc>
                          <a:spcPct val="100000"/>
                        </a:lnSpc>
                        <a:spcBef>
                          <a:spcPts val="0"/>
                        </a:spcBef>
                        <a:spcAft>
                          <a:spcPts val="0"/>
                        </a:spcAft>
                        <a:buNone/>
                      </a:pPr>
                      <a:r>
                        <a:rPr lang="en-US" sz="1600" b="0" i="0" u="none" strike="noStrike" noProof="0">
                          <a:latin typeface="roboto"/>
                        </a:rPr>
                        <a:t>-</a:t>
                      </a:r>
                      <a:r>
                        <a:rPr lang="en-US" sz="1600" b="0" i="0" u="none" strike="noStrike" noProof="0">
                          <a:latin typeface="roboto"/>
                          <a:hlinkClick r:id="rId9"/>
                        </a:rPr>
                        <a:t>Elkonin Boxes</a:t>
                      </a:r>
                      <a:endParaRPr lang="en-US" sz="1600">
                        <a:latin typeface="roboto"/>
                      </a:endParaRPr>
                    </a:p>
                    <a:p>
                      <a:pPr marL="0" lvl="0" indent="0" algn="l">
                        <a:lnSpc>
                          <a:spcPct val="100000"/>
                        </a:lnSpc>
                        <a:spcBef>
                          <a:spcPts val="0"/>
                        </a:spcBef>
                        <a:spcAft>
                          <a:spcPts val="0"/>
                        </a:spcAft>
                        <a:buNone/>
                      </a:pPr>
                      <a:r>
                        <a:rPr lang="en-US" sz="1600" b="0" i="0" u="none" strike="noStrike" noProof="0">
                          <a:latin typeface="roboto"/>
                          <a:hlinkClick r:id="rId10"/>
                        </a:rPr>
                        <a:t>-Phoneme Counting</a:t>
                      </a:r>
                      <a:endParaRPr lang="en-US" sz="1600">
                        <a:latin typeface="roboto"/>
                      </a:endParaRPr>
                    </a:p>
                    <a:p>
                      <a:pPr marL="0" lvl="0" indent="0">
                        <a:buNone/>
                      </a:pPr>
                      <a:r>
                        <a:rPr lang="en-US" sz="1600" b="0" i="0" u="none" strike="noStrike" noProof="0">
                          <a:latin typeface="roboto"/>
                        </a:rPr>
                        <a:t>-</a:t>
                      </a:r>
                      <a:r>
                        <a:rPr lang="en-US" sz="1600" b="0" i="0" u="none" strike="noStrike" noProof="0">
                          <a:latin typeface="roboto"/>
                          <a:hlinkClick r:id="rId11"/>
                        </a:rPr>
                        <a:t>Say It-Move It</a:t>
                      </a:r>
                      <a:endParaRPr lang="en-US" sz="1600">
                        <a:latin typeface="roboto"/>
                      </a:endParaRPr>
                    </a:p>
                    <a:p>
                      <a:pPr marL="0" lvl="0" indent="0">
                        <a:buNone/>
                      </a:pPr>
                      <a:endParaRPr lang="en-US" sz="1600" b="0" i="0" u="none" strike="noStrike" noProof="0"/>
                    </a:p>
                    <a:p>
                      <a:pPr lvl="0" algn="l">
                        <a:lnSpc>
                          <a:spcPct val="100000"/>
                        </a:lnSpc>
                        <a:spcBef>
                          <a:spcPts val="0"/>
                        </a:spcBef>
                        <a:spcAft>
                          <a:spcPts val="0"/>
                        </a:spcAft>
                        <a:buNone/>
                      </a:pPr>
                      <a:endParaRPr lang="en-US" sz="1400"/>
                    </a:p>
                    <a:p>
                      <a:pPr lvl="0" algn="l">
                        <a:lnSpc>
                          <a:spcPct val="100000"/>
                        </a:lnSpc>
                        <a:spcBef>
                          <a:spcPts val="0"/>
                        </a:spcBef>
                        <a:spcAft>
                          <a:spcPts val="0"/>
                        </a:spcAft>
                        <a:buNone/>
                      </a:pPr>
                      <a:endParaRPr lang="en-US" sz="1400"/>
                    </a:p>
                    <a:p>
                      <a:pPr lvl="0" algn="l">
                        <a:lnSpc>
                          <a:spcPct val="100000"/>
                        </a:lnSpc>
                        <a:spcBef>
                          <a:spcPts val="0"/>
                        </a:spcBef>
                        <a:spcAft>
                          <a:spcPts val="0"/>
                        </a:spcAft>
                        <a:buNone/>
                      </a:pPr>
                      <a:endParaRPr lang="en-US" sz="1400"/>
                    </a:p>
                    <a:p>
                      <a:pPr lvl="0" algn="l">
                        <a:lnSpc>
                          <a:spcPct val="100000"/>
                        </a:lnSpc>
                        <a:spcBef>
                          <a:spcPts val="0"/>
                        </a:spcBef>
                        <a:spcAft>
                          <a:spcPts val="0"/>
                        </a:spcAft>
                        <a:buNone/>
                      </a:pPr>
                      <a:endParaRPr lang="en-US" sz="1400"/>
                    </a:p>
                    <a:p>
                      <a:pPr lvl="0" algn="l">
                        <a:lnSpc>
                          <a:spcPct val="100000"/>
                        </a:lnSpc>
                        <a:spcBef>
                          <a:spcPts val="0"/>
                        </a:spcBef>
                        <a:spcAft>
                          <a:spcPts val="0"/>
                        </a:spcAft>
                        <a:buNone/>
                      </a:pPr>
                      <a:r>
                        <a:rPr lang="en-US" sz="1400">
                          <a:hlinkClick r:id="rId12"/>
                        </a:rPr>
                        <a:t>Developing Oral Language to Support K-3 Literacy Instruction</a:t>
                      </a:r>
                      <a:endParaRPr lang="en-US" sz="1400"/>
                    </a:p>
                    <a:p>
                      <a:pPr lvl="0" algn="l">
                        <a:lnSpc>
                          <a:spcPct val="100000"/>
                        </a:lnSpc>
                        <a:spcBef>
                          <a:spcPts val="0"/>
                        </a:spcBef>
                        <a:spcAft>
                          <a:spcPts val="0"/>
                        </a:spcAft>
                        <a:buNone/>
                      </a:pPr>
                      <a:endParaRPr lang="en-US" sz="1400"/>
                    </a:p>
                    <a:p>
                      <a:pPr lvl="0" algn="l">
                        <a:lnSpc>
                          <a:spcPct val="100000"/>
                        </a:lnSpc>
                        <a:spcBef>
                          <a:spcPts val="0"/>
                        </a:spcBef>
                        <a:spcAft>
                          <a:spcPts val="0"/>
                        </a:spcAft>
                        <a:buNone/>
                      </a:pPr>
                      <a:r>
                        <a:rPr lang="en-US" sz="1400">
                          <a:hlinkClick r:id="rId13"/>
                        </a:rPr>
                        <a:t>Handout</a:t>
                      </a:r>
                      <a:endParaRPr lang="en-US" sz="1400"/>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indent="0" algn="l">
                        <a:lnSpc>
                          <a:spcPct val="100000"/>
                        </a:lnSpc>
                        <a:spcBef>
                          <a:spcPts val="0"/>
                        </a:spcBef>
                        <a:spcAft>
                          <a:spcPts val="0"/>
                        </a:spcAft>
                        <a:buNone/>
                      </a:pPr>
                      <a:r>
                        <a:rPr lang="en-US" sz="1600" b="0" i="0" u="none" strike="noStrike" noProof="0">
                          <a:latin typeface="roboto"/>
                        </a:rPr>
                        <a:t>-Visual Drill</a:t>
                      </a:r>
                      <a:endParaRPr lang="en-US" sz="1600">
                        <a:latin typeface="roboto"/>
                      </a:endParaRPr>
                    </a:p>
                    <a:p>
                      <a:pPr marL="0" lvl="0" indent="0" algn="l">
                        <a:lnSpc>
                          <a:spcPct val="100000"/>
                        </a:lnSpc>
                        <a:spcBef>
                          <a:spcPts val="0"/>
                        </a:spcBef>
                        <a:spcAft>
                          <a:spcPts val="0"/>
                        </a:spcAft>
                        <a:buNone/>
                      </a:pPr>
                      <a:r>
                        <a:rPr lang="en-US" sz="1600" b="0" i="0" u="none" strike="noStrike" noProof="0">
                          <a:latin typeface="roboto"/>
                        </a:rPr>
                        <a:t>-Auditory Drill</a:t>
                      </a:r>
                      <a:endParaRPr lang="en-US" sz="1600">
                        <a:latin typeface="roboto"/>
                      </a:endParaRPr>
                    </a:p>
                    <a:p>
                      <a:pPr marL="0" lvl="0" indent="0" algn="l">
                        <a:lnSpc>
                          <a:spcPct val="100000"/>
                        </a:lnSpc>
                        <a:spcBef>
                          <a:spcPts val="0"/>
                        </a:spcBef>
                        <a:spcAft>
                          <a:spcPts val="0"/>
                        </a:spcAft>
                        <a:buNone/>
                      </a:pPr>
                      <a:r>
                        <a:rPr lang="en-US" sz="1600" b="0" i="0" u="none" strike="noStrike" noProof="0">
                          <a:latin typeface="roboto"/>
                        </a:rPr>
                        <a:t>-ABC Order practice</a:t>
                      </a:r>
                      <a:endParaRPr lang="en-US">
                        <a:latin typeface="roboto"/>
                      </a:endParaRPr>
                    </a:p>
                    <a:p>
                      <a:pPr marL="0" lvl="0" indent="0" algn="l">
                        <a:lnSpc>
                          <a:spcPct val="100000"/>
                        </a:lnSpc>
                        <a:spcBef>
                          <a:spcPts val="0"/>
                        </a:spcBef>
                        <a:spcAft>
                          <a:spcPts val="0"/>
                        </a:spcAft>
                        <a:buNone/>
                      </a:pPr>
                      <a:r>
                        <a:rPr lang="en-US" sz="1600" b="0" i="0" u="none" strike="noStrike" noProof="0">
                          <a:latin typeface="roboto"/>
                        </a:rPr>
                        <a:t>-</a:t>
                      </a:r>
                      <a:r>
                        <a:rPr lang="en-US" sz="1600" b="0" i="0" u="none" strike="noStrike" noProof="0">
                          <a:latin typeface="roboto"/>
                          <a:hlinkClick r:id="rId14"/>
                        </a:rPr>
                        <a:t>Alphabet Arcs</a:t>
                      </a:r>
                      <a:r>
                        <a:rPr lang="en-US" sz="1600" b="0" i="0" u="none" strike="noStrike" noProof="0">
                          <a:latin typeface="roboto"/>
                        </a:rPr>
                        <a:t> </a:t>
                      </a:r>
                      <a:endParaRPr lang="en-US">
                        <a:latin typeface="roboto"/>
                      </a:endParaRPr>
                    </a:p>
                    <a:p>
                      <a:pPr marL="0" lvl="0" indent="0" algn="l">
                        <a:lnSpc>
                          <a:spcPct val="100000"/>
                        </a:lnSpc>
                        <a:spcBef>
                          <a:spcPts val="0"/>
                        </a:spcBef>
                        <a:spcAft>
                          <a:spcPts val="0"/>
                        </a:spcAft>
                        <a:buNone/>
                      </a:pPr>
                      <a:r>
                        <a:rPr lang="en-US" sz="1600" b="0" i="0" u="none" strike="noStrike" noProof="0">
                          <a:latin typeface="roboto"/>
                        </a:rPr>
                        <a:t>-Concept Introduction </a:t>
                      </a:r>
                    </a:p>
                    <a:p>
                      <a:pPr marL="0" lvl="0" indent="0" algn="l">
                        <a:lnSpc>
                          <a:spcPct val="100000"/>
                        </a:lnSpc>
                        <a:spcBef>
                          <a:spcPts val="0"/>
                        </a:spcBef>
                        <a:spcAft>
                          <a:spcPts val="0"/>
                        </a:spcAft>
                        <a:buNone/>
                      </a:pPr>
                      <a:r>
                        <a:rPr lang="en-US" sz="1600" b="0" i="0" u="none" strike="noStrike" noProof="0">
                          <a:latin typeface="roboto"/>
                        </a:rPr>
                        <a:t>-</a:t>
                      </a:r>
                      <a:r>
                        <a:rPr lang="en-US" sz="1600" b="0" i="0" u="none" strike="noStrike" noProof="0">
                          <a:latin typeface="roboto"/>
                          <a:hlinkClick r:id="rId9"/>
                        </a:rPr>
                        <a:t>Elkonin Boxes</a:t>
                      </a:r>
                    </a:p>
                    <a:p>
                      <a:pPr marL="0" lvl="0" indent="0" algn="l">
                        <a:lnSpc>
                          <a:spcPct val="100000"/>
                        </a:lnSpc>
                        <a:spcBef>
                          <a:spcPts val="0"/>
                        </a:spcBef>
                        <a:spcAft>
                          <a:spcPts val="0"/>
                        </a:spcAft>
                        <a:buNone/>
                      </a:pPr>
                      <a:r>
                        <a:rPr lang="en-US" sz="1600" b="0" i="0" u="none" strike="noStrike" noProof="0">
                          <a:latin typeface="roboto"/>
                        </a:rPr>
                        <a:t>-Search text for target phonics pattern</a:t>
                      </a:r>
                    </a:p>
                    <a:p>
                      <a:pPr marL="0" lvl="0" indent="0" algn="l">
                        <a:lnSpc>
                          <a:spcPct val="100000"/>
                        </a:lnSpc>
                        <a:spcBef>
                          <a:spcPts val="0"/>
                        </a:spcBef>
                        <a:spcAft>
                          <a:spcPts val="0"/>
                        </a:spcAft>
                        <a:buNone/>
                      </a:pPr>
                      <a:r>
                        <a:rPr lang="en-US" sz="1600" b="0" i="0" u="none" strike="noStrike" noProof="0">
                          <a:latin typeface="roboto"/>
                        </a:rPr>
                        <a:t>-Sort phonics pattern into different spellings</a:t>
                      </a:r>
                    </a:p>
                    <a:p>
                      <a:pPr marL="0" lvl="0" indent="0" algn="l">
                        <a:lnSpc>
                          <a:spcPct val="100000"/>
                        </a:lnSpc>
                        <a:spcBef>
                          <a:spcPts val="0"/>
                        </a:spcBef>
                        <a:spcAft>
                          <a:spcPts val="0"/>
                        </a:spcAft>
                        <a:buNone/>
                      </a:pPr>
                      <a:r>
                        <a:rPr lang="en-US" sz="1600" b="0" i="0" u="none" strike="noStrike" noProof="0">
                          <a:latin typeface="roboto"/>
                        </a:rPr>
                        <a:t>-</a:t>
                      </a:r>
                      <a:r>
                        <a:rPr lang="en-US" sz="1600" b="0" i="0" u="none" strike="noStrike" noProof="0">
                          <a:latin typeface="roboto"/>
                          <a:hlinkClick r:id="rId15"/>
                        </a:rPr>
                        <a:t>Phonics Games/Apps</a:t>
                      </a:r>
                    </a:p>
                    <a:p>
                      <a:pPr lvl="0">
                        <a:buNone/>
                      </a:pPr>
                      <a:endParaRPr lang="en-US" sz="1600"/>
                    </a:p>
                    <a:p>
                      <a:pPr lvl="0">
                        <a:buNone/>
                      </a:pPr>
                      <a:endParaRPr lang="en-US" sz="1600"/>
                    </a:p>
                    <a:p>
                      <a:pPr lvl="0">
                        <a:buNone/>
                      </a:pPr>
                      <a:endParaRPr lang="en-US" sz="1600"/>
                    </a:p>
                    <a:p>
                      <a:pPr lvl="0">
                        <a:buNone/>
                      </a:pPr>
                      <a:r>
                        <a:rPr lang="en-US" sz="1400">
                          <a:hlinkClick r:id="rId16"/>
                        </a:rPr>
                        <a:t>The Power Tools For Word Work Webinar</a:t>
                      </a:r>
                      <a:endParaRPr lang="en-US"/>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a:t>
                      </a:r>
                      <a:r>
                        <a:rPr lang="en-US" sz="1600">
                          <a:latin typeface="roboto"/>
                        </a:rPr>
                        <a:t>Blending Drill</a:t>
                      </a:r>
                    </a:p>
                    <a:p>
                      <a:pPr lvl="0">
                        <a:buNone/>
                      </a:pPr>
                      <a:r>
                        <a:rPr lang="en-US" sz="1600">
                          <a:latin typeface="roboto"/>
                        </a:rPr>
                        <a:t>-Dictation</a:t>
                      </a:r>
                    </a:p>
                    <a:p>
                      <a:pPr lvl="0">
                        <a:buNone/>
                      </a:pPr>
                      <a:r>
                        <a:rPr lang="en-US" sz="1600">
                          <a:latin typeface="roboto"/>
                        </a:rPr>
                        <a:t>-Word Sort</a:t>
                      </a:r>
                    </a:p>
                    <a:p>
                      <a:pPr lvl="0">
                        <a:buNone/>
                      </a:pPr>
                      <a:r>
                        <a:rPr lang="en-US" sz="1600">
                          <a:latin typeface="roboto"/>
                        </a:rPr>
                        <a:t>-Word Work Phonics Mats</a:t>
                      </a:r>
                    </a:p>
                    <a:p>
                      <a:pPr lvl="0">
                        <a:buNone/>
                      </a:pPr>
                      <a:r>
                        <a:rPr lang="en-US" sz="1600">
                          <a:latin typeface="roboto"/>
                        </a:rPr>
                        <a:t>-Regular Word Spelling</a:t>
                      </a:r>
                    </a:p>
                    <a:p>
                      <a:pPr lvl="0">
                        <a:buNone/>
                      </a:pPr>
                      <a:r>
                        <a:rPr lang="en-US" sz="1600">
                          <a:latin typeface="roboto"/>
                        </a:rPr>
                        <a:t>-Syllable Patterns</a:t>
                      </a:r>
                    </a:p>
                    <a:p>
                      <a:pPr lvl="0">
                        <a:buNone/>
                      </a:pPr>
                      <a:r>
                        <a:rPr lang="en-US" sz="1600">
                          <a:latin typeface="roboto"/>
                        </a:rPr>
                        <a:t>-Morphology</a:t>
                      </a:r>
                    </a:p>
                    <a:p>
                      <a:pPr lvl="0">
                        <a:buNone/>
                      </a:pPr>
                      <a:r>
                        <a:rPr lang="en-US" sz="1600">
                          <a:latin typeface="roboto"/>
                        </a:rPr>
                        <a:t>-</a:t>
                      </a:r>
                      <a:r>
                        <a:rPr lang="en-US" sz="1600">
                          <a:latin typeface="roboto"/>
                          <a:hlinkClick r:id="rId17"/>
                        </a:rPr>
                        <a:t>Spelling Instruction That Sticks</a:t>
                      </a:r>
                      <a:endParaRPr lang="en-US" sz="1600">
                        <a:latin typeface="roboto"/>
                      </a:endParaRPr>
                    </a:p>
                    <a:p>
                      <a:pPr lvl="0">
                        <a:buNone/>
                      </a:pPr>
                      <a:r>
                        <a:rPr lang="en-US" sz="1600">
                          <a:latin typeface="roboto"/>
                        </a:rPr>
                        <a:t>-Spelling </a:t>
                      </a:r>
                      <a:r>
                        <a:rPr lang="en-US" sz="1600">
                          <a:latin typeface="roboto"/>
                          <a:hlinkClick r:id="rId18"/>
                        </a:rPr>
                        <a:t>Error Analysis</a:t>
                      </a:r>
                      <a:endParaRPr lang="en-US" sz="1600">
                        <a:latin typeface="roboto"/>
                      </a:endParaRPr>
                    </a:p>
                    <a:p>
                      <a:pPr lvl="0">
                        <a:buNone/>
                      </a:pPr>
                      <a:r>
                        <a:rPr lang="en-US" sz="1600" b="1" i="0" u="none" strike="noStrike" noProof="0">
                          <a:latin typeface="roboto"/>
                          <a:hlinkClick r:id="rId19"/>
                        </a:rPr>
                        <a:t>Irregular &amp; High Frequency Words</a:t>
                      </a:r>
                      <a:endParaRPr lang="en-US" sz="1600" b="1" i="0" u="none" strike="noStrike" noProof="0">
                        <a:latin typeface="roboto"/>
                      </a:endParaRPr>
                    </a:p>
                    <a:p>
                      <a:pPr lvl="0">
                        <a:buNone/>
                      </a:pPr>
                      <a:r>
                        <a:rPr lang="en-US" sz="1600" b="0" i="0" u="none" strike="noStrike" noProof="0">
                          <a:latin typeface="roboto"/>
                        </a:rPr>
                        <a:t>-Irregular Word Practice</a:t>
                      </a:r>
                      <a:endParaRPr lang="en-US" sz="1600">
                        <a:latin typeface="roboto"/>
                      </a:endParaRPr>
                    </a:p>
                    <a:p>
                      <a:pPr lvl="0">
                        <a:buNone/>
                      </a:pPr>
                      <a:r>
                        <a:rPr lang="en-US" sz="1600" b="0" i="0" u="none" strike="noStrike" noProof="0">
                          <a:latin typeface="roboto"/>
                        </a:rPr>
                        <a:t>-High Frequency Word Practice</a:t>
                      </a:r>
                    </a:p>
                    <a:p>
                      <a:pPr lvl="0">
                        <a:buNone/>
                      </a:pPr>
                      <a:r>
                        <a:rPr lang="en-US" sz="1600" b="0" i="0" u="none" strike="noStrike" noProof="0">
                          <a:latin typeface="roboto"/>
                          <a:hlinkClick r:id="rId20"/>
                        </a:rPr>
                        <a:t>-Heart Word Magic</a:t>
                      </a:r>
                      <a:endParaRPr lang="en-US" sz="1600" b="0" i="0" u="none" strike="noStrike" noProof="0">
                        <a:latin typeface="roboto"/>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latin typeface="roboto"/>
                        </a:rPr>
                        <a:t>-Partner reading</a:t>
                      </a:r>
                    </a:p>
                    <a:p>
                      <a:pPr lvl="0">
                        <a:buNone/>
                      </a:pPr>
                      <a:r>
                        <a:rPr lang="en-US" sz="1600">
                          <a:latin typeface="roboto"/>
                        </a:rPr>
                        <a:t>-Read </a:t>
                      </a:r>
                      <a:r>
                        <a:rPr lang="en-US" sz="1600" err="1">
                          <a:latin typeface="roboto"/>
                        </a:rPr>
                        <a:t>Alouds</a:t>
                      </a:r>
                      <a:endParaRPr lang="en-US" sz="1600">
                        <a:latin typeface="roboto"/>
                      </a:endParaRPr>
                    </a:p>
                    <a:p>
                      <a:pPr lvl="0">
                        <a:buNone/>
                      </a:pPr>
                      <a:r>
                        <a:rPr lang="en-US" sz="1600">
                          <a:latin typeface="roboto"/>
                        </a:rPr>
                        <a:t>-Supported Reading</a:t>
                      </a:r>
                    </a:p>
                    <a:p>
                      <a:pPr lvl="0">
                        <a:buNone/>
                      </a:pPr>
                      <a:r>
                        <a:rPr lang="en-US" sz="1600">
                          <a:latin typeface="roboto"/>
                        </a:rPr>
                        <a:t>-Independent Reading</a:t>
                      </a:r>
                    </a:p>
                    <a:p>
                      <a:pPr lvl="0">
                        <a:buNone/>
                      </a:pPr>
                      <a:r>
                        <a:rPr lang="en-US" sz="1600">
                          <a:latin typeface="roboto"/>
                        </a:rPr>
                        <a:t>-Repeated Reading</a:t>
                      </a:r>
                    </a:p>
                    <a:p>
                      <a:pPr lvl="0">
                        <a:buNone/>
                      </a:pPr>
                      <a:r>
                        <a:rPr lang="en-US" sz="1600">
                          <a:latin typeface="roboto"/>
                        </a:rPr>
                        <a:t>-Choral Reading</a:t>
                      </a:r>
                    </a:p>
                    <a:p>
                      <a:pPr lvl="0">
                        <a:buNone/>
                      </a:pPr>
                      <a:r>
                        <a:rPr lang="en-US" sz="1600">
                          <a:latin typeface="roboto"/>
                        </a:rPr>
                        <a:t>-Partner Reading</a:t>
                      </a:r>
                    </a:p>
                    <a:p>
                      <a:pPr lvl="0">
                        <a:buNone/>
                      </a:pPr>
                      <a:r>
                        <a:rPr lang="en-US" sz="1600" b="0" i="0" u="none" strike="noStrike" noProof="0">
                          <a:latin typeface="roboto"/>
                        </a:rPr>
                        <a:t>-Decodable books and passages</a:t>
                      </a:r>
                      <a:endParaRPr lang="en-US">
                        <a:latin typeface="roboto"/>
                      </a:endParaRPr>
                    </a:p>
                    <a:p>
                      <a:pPr lvl="0">
                        <a:buNone/>
                      </a:pPr>
                      <a:r>
                        <a:rPr lang="en-US" sz="1600" b="0" i="0" u="none" strike="noStrike" noProof="0">
                          <a:latin typeface="roboto"/>
                        </a:rPr>
                        <a:t>-Listen to Audio book</a:t>
                      </a:r>
                    </a:p>
                    <a:p>
                      <a:pPr lvl="0">
                        <a:buNone/>
                      </a:pPr>
                      <a:r>
                        <a:rPr lang="en-US" sz="1600" b="0" i="0" u="none" strike="noStrike" noProof="0">
                          <a:latin typeface="roboto"/>
                        </a:rPr>
                        <a:t>-Reader's Theatre</a:t>
                      </a:r>
                    </a:p>
                    <a:p>
                      <a:pPr lvl="0">
                        <a:buNone/>
                      </a:pPr>
                      <a:r>
                        <a:rPr lang="en-US" sz="1600" b="1">
                          <a:latin typeface="roboto"/>
                        </a:rPr>
                        <a:t>Sequence from simple to complex:</a:t>
                      </a:r>
                      <a:endParaRPr lang="en-US" sz="1600">
                        <a:latin typeface="roboto"/>
                      </a:endParaRPr>
                    </a:p>
                    <a:p>
                      <a:pPr lvl="0">
                        <a:buNone/>
                      </a:pPr>
                      <a:r>
                        <a:rPr lang="en-US" sz="1600" b="0" i="0" u="none" strike="noStrike" noProof="0">
                          <a:latin typeface="roboto"/>
                        </a:rPr>
                        <a:t>Letter-Sound Correspondence</a:t>
                      </a:r>
                      <a:endParaRPr lang="en-US" sz="1600">
                        <a:latin typeface="roboto"/>
                      </a:endParaRPr>
                    </a:p>
                    <a:p>
                      <a:pPr lvl="0" algn="l">
                        <a:lnSpc>
                          <a:spcPct val="100000"/>
                        </a:lnSpc>
                        <a:spcBef>
                          <a:spcPts val="0"/>
                        </a:spcBef>
                        <a:spcAft>
                          <a:spcPts val="0"/>
                        </a:spcAft>
                        <a:buNone/>
                      </a:pPr>
                      <a:r>
                        <a:rPr lang="en-US" sz="1600" b="0" i="0" u="none" strike="noStrike" noProof="0">
                          <a:latin typeface="roboto"/>
                        </a:rPr>
                        <a:t> Word Parts</a:t>
                      </a:r>
                      <a:endParaRPr lang="en-US" sz="1600">
                        <a:latin typeface="roboto"/>
                      </a:endParaRPr>
                    </a:p>
                    <a:p>
                      <a:pPr lvl="0" algn="l">
                        <a:lnSpc>
                          <a:spcPct val="100000"/>
                        </a:lnSpc>
                        <a:spcBef>
                          <a:spcPts val="0"/>
                        </a:spcBef>
                        <a:spcAft>
                          <a:spcPts val="0"/>
                        </a:spcAft>
                        <a:buNone/>
                      </a:pPr>
                      <a:r>
                        <a:rPr lang="en-US" sz="1600" b="0" i="0" u="none" strike="noStrike" noProof="0">
                          <a:latin typeface="roboto"/>
                        </a:rPr>
                        <a:t> Words</a:t>
                      </a:r>
                      <a:endParaRPr lang="en-US" sz="1600">
                        <a:latin typeface="roboto"/>
                      </a:endParaRPr>
                    </a:p>
                    <a:p>
                      <a:pPr lvl="0" algn="l">
                        <a:lnSpc>
                          <a:spcPct val="100000"/>
                        </a:lnSpc>
                        <a:spcBef>
                          <a:spcPts val="0"/>
                        </a:spcBef>
                        <a:spcAft>
                          <a:spcPts val="0"/>
                        </a:spcAft>
                        <a:buNone/>
                      </a:pPr>
                      <a:r>
                        <a:rPr lang="en-US" sz="1600" b="0" i="0" u="none" strike="noStrike" noProof="0">
                          <a:latin typeface="roboto"/>
                        </a:rPr>
                        <a:t> Phrases</a:t>
                      </a:r>
                      <a:endParaRPr lang="en-US" sz="1600">
                        <a:latin typeface="roboto"/>
                      </a:endParaRPr>
                    </a:p>
                    <a:p>
                      <a:pPr lvl="0" algn="l">
                        <a:lnSpc>
                          <a:spcPct val="100000"/>
                        </a:lnSpc>
                        <a:spcBef>
                          <a:spcPts val="0"/>
                        </a:spcBef>
                        <a:spcAft>
                          <a:spcPts val="0"/>
                        </a:spcAft>
                        <a:buNone/>
                      </a:pPr>
                      <a:r>
                        <a:rPr lang="en-US" sz="1600" b="0" i="0" u="none" strike="noStrike" noProof="0">
                          <a:latin typeface="roboto"/>
                        </a:rPr>
                        <a:t> Chunked Text</a:t>
                      </a:r>
                      <a:endParaRPr lang="en-US" sz="1600">
                        <a:latin typeface="roboto"/>
                      </a:endParaRPr>
                    </a:p>
                    <a:p>
                      <a:pPr lvl="0" algn="l">
                        <a:buNone/>
                      </a:pPr>
                      <a:r>
                        <a:rPr lang="en-US" sz="1600" b="0" i="0" u="none" strike="noStrike" noProof="0">
                          <a:latin typeface="roboto"/>
                        </a:rPr>
                        <a:t> Connected Text</a:t>
                      </a:r>
                      <a:endParaRPr lang="en-US" sz="1600">
                        <a:latin typeface="roboto"/>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latin typeface="roboto"/>
                        </a:rPr>
                        <a:t>Through read </a:t>
                      </a:r>
                      <a:r>
                        <a:rPr lang="en-US" sz="1600" err="1">
                          <a:latin typeface="roboto"/>
                        </a:rPr>
                        <a:t>alouds</a:t>
                      </a:r>
                      <a:r>
                        <a:rPr lang="en-US" sz="1600">
                          <a:latin typeface="roboto"/>
                        </a:rPr>
                        <a:t>, novel studies, quality, rich literature – fiction and non-fiction:</a:t>
                      </a:r>
                    </a:p>
                    <a:p>
                      <a:pPr lvl="0">
                        <a:buNone/>
                      </a:pPr>
                      <a:r>
                        <a:rPr lang="en-US" sz="1600">
                          <a:latin typeface="roboto"/>
                        </a:rPr>
                        <a:t>-Robust vocabulary instruction</a:t>
                      </a:r>
                    </a:p>
                    <a:p>
                      <a:pPr lvl="0">
                        <a:buNone/>
                      </a:pPr>
                      <a:r>
                        <a:rPr lang="en-US" sz="1600">
                          <a:latin typeface="roboto"/>
                        </a:rPr>
                        <a:t>-Morphology</a:t>
                      </a:r>
                    </a:p>
                    <a:p>
                      <a:pPr lvl="0">
                        <a:buNone/>
                      </a:pPr>
                      <a:r>
                        <a:rPr lang="en-US" sz="1600">
                          <a:latin typeface="roboto"/>
                        </a:rPr>
                        <a:t>-Pre-reading strategies</a:t>
                      </a:r>
                    </a:p>
                    <a:p>
                      <a:pPr lvl="0">
                        <a:buNone/>
                      </a:pPr>
                      <a:r>
                        <a:rPr lang="en-US" sz="1600">
                          <a:latin typeface="roboto"/>
                        </a:rPr>
                        <a:t>-During reading strategies</a:t>
                      </a:r>
                    </a:p>
                    <a:p>
                      <a:pPr lvl="0">
                        <a:buNone/>
                      </a:pPr>
                      <a:r>
                        <a:rPr lang="en-US" sz="1600">
                          <a:latin typeface="roboto"/>
                        </a:rPr>
                        <a:t>-Post-reading strategies</a:t>
                      </a:r>
                    </a:p>
                    <a:p>
                      <a:pPr lvl="0">
                        <a:buNone/>
                      </a:pPr>
                      <a:r>
                        <a:rPr lang="en-US" sz="1600">
                          <a:latin typeface="roboto"/>
                        </a:rPr>
                        <a:t>-Retelling</a:t>
                      </a:r>
                    </a:p>
                    <a:p>
                      <a:pPr lvl="0">
                        <a:buNone/>
                      </a:pPr>
                      <a:r>
                        <a:rPr lang="en-US" sz="1600">
                          <a:latin typeface="roboto"/>
                        </a:rPr>
                        <a:t>-Summarizing</a:t>
                      </a:r>
                    </a:p>
                    <a:p>
                      <a:pPr lvl="0">
                        <a:buNone/>
                      </a:pPr>
                      <a:r>
                        <a:rPr lang="en-US" sz="1600">
                          <a:latin typeface="roboto"/>
                        </a:rPr>
                        <a:t>-Visualization</a:t>
                      </a:r>
                    </a:p>
                    <a:p>
                      <a:pPr lvl="0">
                        <a:buNone/>
                      </a:pPr>
                      <a:r>
                        <a:rPr lang="en-US" sz="1600">
                          <a:latin typeface="roboto"/>
                        </a:rPr>
                        <a:t>-Inference</a:t>
                      </a:r>
                    </a:p>
                    <a:p>
                      <a:pPr lvl="0">
                        <a:buNone/>
                      </a:pPr>
                      <a:r>
                        <a:rPr lang="en-US" sz="1600">
                          <a:latin typeface="roboto"/>
                        </a:rPr>
                        <a:t>-Questioning</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a:t>
                      </a:r>
                      <a:r>
                        <a:rPr lang="en-US" sz="1600">
                          <a:latin typeface="roboto"/>
                          <a:hlinkClick r:id="rId21"/>
                        </a:rPr>
                        <a:t>Letter formation</a:t>
                      </a:r>
                      <a:endParaRPr lang="en-US" sz="1600">
                        <a:latin typeface="roboto"/>
                      </a:endParaRPr>
                    </a:p>
                    <a:p>
                      <a:pPr lvl="0">
                        <a:buNone/>
                      </a:pPr>
                      <a:r>
                        <a:rPr lang="en-US" sz="1600">
                          <a:latin typeface="roboto"/>
                        </a:rPr>
                        <a:t>-Fine motor skills</a:t>
                      </a:r>
                    </a:p>
                    <a:p>
                      <a:pPr lvl="0">
                        <a:buNone/>
                      </a:pPr>
                      <a:r>
                        <a:rPr lang="en-US" sz="1600">
                          <a:latin typeface="roboto"/>
                        </a:rPr>
                        <a:t>-Dictation</a:t>
                      </a:r>
                    </a:p>
                    <a:p>
                      <a:pPr lvl="0">
                        <a:buNone/>
                      </a:pPr>
                      <a:r>
                        <a:rPr lang="en-US" sz="1600">
                          <a:latin typeface="roboto"/>
                        </a:rPr>
                        <a:t>-Sentence Writing</a:t>
                      </a:r>
                    </a:p>
                    <a:p>
                      <a:pPr lvl="0">
                        <a:buNone/>
                      </a:pPr>
                      <a:r>
                        <a:rPr lang="en-US" sz="1600">
                          <a:latin typeface="roboto"/>
                        </a:rPr>
                        <a:t>-Paragraphs</a:t>
                      </a:r>
                    </a:p>
                    <a:p>
                      <a:pPr lvl="0">
                        <a:buNone/>
                      </a:pPr>
                      <a:r>
                        <a:rPr lang="en-US" sz="1600">
                          <a:latin typeface="roboto"/>
                        </a:rPr>
                        <a:t>-Independent Writing</a:t>
                      </a:r>
                    </a:p>
                    <a:p>
                      <a:pPr lvl="0">
                        <a:buNone/>
                      </a:pPr>
                      <a:r>
                        <a:rPr lang="en-US" sz="1600">
                          <a:latin typeface="roboto"/>
                        </a:rPr>
                        <a:t>-Grammar Instruction</a:t>
                      </a:r>
                    </a:p>
                    <a:p>
                      <a:pPr lvl="0">
                        <a:buNone/>
                      </a:pPr>
                      <a:r>
                        <a:rPr lang="en-US" sz="1600">
                          <a:latin typeface="roboto"/>
                        </a:rPr>
                        <a:t>-Graphic Organizers</a:t>
                      </a:r>
                    </a:p>
                    <a:p>
                      <a:pPr lvl="0">
                        <a:buNone/>
                      </a:pPr>
                      <a:r>
                        <a:rPr lang="en-US" sz="1600">
                          <a:latin typeface="roboto"/>
                          <a:hlinkClick r:id="rId22"/>
                        </a:rPr>
                        <a:t>-Virtual Lessons</a:t>
                      </a:r>
                      <a:endParaRPr lang="en-US" sz="1600">
                        <a:latin typeface="roboto"/>
                      </a:endParaRPr>
                    </a:p>
                    <a:p>
                      <a:pPr lvl="0">
                        <a:buNone/>
                      </a:pPr>
                      <a:endParaRPr lang="en-US" sz="1600">
                        <a:latin typeface="roboto"/>
                      </a:endParaRPr>
                    </a:p>
                    <a:p>
                      <a:pPr lvl="0">
                        <a:buNone/>
                      </a:pPr>
                      <a:endParaRPr lang="en-US" sz="1600">
                        <a:latin typeface="roboto"/>
                      </a:endParaRPr>
                    </a:p>
                    <a:p>
                      <a:pPr lvl="0">
                        <a:buNone/>
                      </a:pPr>
                      <a:endParaRPr lang="en-US" sz="1600">
                        <a:latin typeface="roboto"/>
                      </a:endParaRPr>
                    </a:p>
                    <a:p>
                      <a:pPr lvl="0">
                        <a:buNone/>
                      </a:pPr>
                      <a:endParaRPr lang="en-US" sz="1600">
                        <a:latin typeface="roboto"/>
                      </a:endParaRPr>
                    </a:p>
                    <a:p>
                      <a:pPr lvl="0">
                        <a:buNone/>
                      </a:pPr>
                      <a:r>
                        <a:rPr lang="en-US" sz="1400">
                          <a:latin typeface="roboto"/>
                          <a:hlinkClick r:id="rId23"/>
                        </a:rPr>
                        <a:t>Why is explicit writing instruction essential for adolescent learners?</a:t>
                      </a:r>
                      <a:endParaRPr lang="en-US">
                        <a:latin typeface="roboto"/>
                      </a:endParaRPr>
                    </a:p>
                    <a:p>
                      <a:pPr lvl="0">
                        <a:buNone/>
                      </a:pPr>
                      <a:endParaRPr lang="en-US" sz="1600">
                        <a:latin typeface="roboto"/>
                      </a:endParaRPr>
                    </a:p>
                    <a:p>
                      <a:pPr lvl="0">
                        <a:buNone/>
                      </a:pPr>
                      <a:r>
                        <a:rPr lang="en-US" sz="1400">
                          <a:latin typeface="roboto"/>
                          <a:hlinkClick r:id="rId24"/>
                        </a:rPr>
                        <a:t>Stages of the Writing Process Gr. 4-12</a:t>
                      </a:r>
                      <a:endParaRPr lang="en-US" sz="1400">
                        <a:latin typeface="roboto"/>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93706812"/>
                  </a:ext>
                </a:extLst>
              </a:tr>
            </a:tbl>
          </a:graphicData>
        </a:graphic>
      </p:graphicFrame>
      <p:sp>
        <p:nvSpPr>
          <p:cNvPr id="2" name="TextBox 1">
            <a:extLst>
              <a:ext uri="{FF2B5EF4-FFF2-40B4-BE49-F238E27FC236}">
                <a16:creationId xmlns:a16="http://schemas.microsoft.com/office/drawing/2014/main" id="{C2C4F970-53CA-4D14-859B-D0BD140AA097}"/>
              </a:ext>
            </a:extLst>
          </p:cNvPr>
          <p:cNvSpPr txBox="1"/>
          <p:nvPr/>
        </p:nvSpPr>
        <p:spPr>
          <a:xfrm>
            <a:off x="3924159" y="698"/>
            <a:ext cx="46435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roboto"/>
                <a:ea typeface="roboto"/>
                <a:cs typeface="Calibri"/>
              </a:rPr>
              <a:t>Recommended Learning Activities</a:t>
            </a:r>
          </a:p>
        </p:txBody>
      </p:sp>
      <p:pic>
        <p:nvPicPr>
          <p:cNvPr id="5" name="Graphic 4" descr="Eye outline">
            <a:extLst>
              <a:ext uri="{FF2B5EF4-FFF2-40B4-BE49-F238E27FC236}">
                <a16:creationId xmlns:a16="http://schemas.microsoft.com/office/drawing/2014/main" id="{882AF47A-9AF1-85C4-D9F2-80D0B519AFC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02942" y="5173424"/>
            <a:ext cx="454960" cy="432548"/>
          </a:xfrm>
          <a:prstGeom prst="rect">
            <a:avLst/>
          </a:prstGeom>
        </p:spPr>
      </p:pic>
      <p:pic>
        <p:nvPicPr>
          <p:cNvPr id="6" name="Graphic 5" descr="Eye outline">
            <a:extLst>
              <a:ext uri="{FF2B5EF4-FFF2-40B4-BE49-F238E27FC236}">
                <a16:creationId xmlns:a16="http://schemas.microsoft.com/office/drawing/2014/main" id="{9D0EA2C8-0203-6155-FE4E-9F69383DD25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04012" y="4797485"/>
            <a:ext cx="454960" cy="432548"/>
          </a:xfrm>
          <a:prstGeom prst="rect">
            <a:avLst/>
          </a:prstGeom>
        </p:spPr>
      </p:pic>
      <p:pic>
        <p:nvPicPr>
          <p:cNvPr id="7" name="Graphic 6" descr="Eye outline">
            <a:extLst>
              <a:ext uri="{FF2B5EF4-FFF2-40B4-BE49-F238E27FC236}">
                <a16:creationId xmlns:a16="http://schemas.microsoft.com/office/drawing/2014/main" id="{0AEA841A-C7A4-AD6B-09AF-4C89AB47A8A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39502" y="5075564"/>
            <a:ext cx="454960" cy="432548"/>
          </a:xfrm>
          <a:prstGeom prst="rect">
            <a:avLst/>
          </a:prstGeom>
        </p:spPr>
      </p:pic>
      <p:pic>
        <p:nvPicPr>
          <p:cNvPr id="4" name="Graphic 3" descr="Eye outline">
            <a:extLst>
              <a:ext uri="{FF2B5EF4-FFF2-40B4-BE49-F238E27FC236}">
                <a16:creationId xmlns:a16="http://schemas.microsoft.com/office/drawing/2014/main" id="{5045622E-9082-B341-4B53-3DFAAD1C45B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58578" y="3476242"/>
            <a:ext cx="454960" cy="432548"/>
          </a:xfrm>
          <a:prstGeom prst="rect">
            <a:avLst/>
          </a:prstGeom>
        </p:spPr>
      </p:pic>
      <p:pic>
        <p:nvPicPr>
          <p:cNvPr id="8" name="Graphic 7" descr="Eye outline">
            <a:extLst>
              <a:ext uri="{FF2B5EF4-FFF2-40B4-BE49-F238E27FC236}">
                <a16:creationId xmlns:a16="http://schemas.microsoft.com/office/drawing/2014/main" id="{9607EBBB-9E3C-1DDF-20DD-5F340AE8046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77759" y="4480696"/>
            <a:ext cx="454960" cy="432548"/>
          </a:xfrm>
          <a:prstGeom prst="rect">
            <a:avLst/>
          </a:prstGeom>
        </p:spPr>
      </p:pic>
    </p:spTree>
    <p:extLst>
      <p:ext uri="{BB962C8B-B14F-4D97-AF65-F5344CB8AC3E}">
        <p14:creationId xmlns:p14="http://schemas.microsoft.com/office/powerpoint/2010/main" val="42087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6811BDB-7723-473D-B8E9-592F0035642F}"/>
              </a:ext>
            </a:extLst>
          </p:cNvPr>
          <p:cNvGraphicFramePr>
            <a:graphicFrameLocks noGrp="1"/>
          </p:cNvGraphicFramePr>
          <p:nvPr>
            <p:extLst>
              <p:ext uri="{D42A27DB-BD31-4B8C-83A1-F6EECF244321}">
                <p14:modId xmlns:p14="http://schemas.microsoft.com/office/powerpoint/2010/main" val="1264237550"/>
              </p:ext>
            </p:extLst>
          </p:nvPr>
        </p:nvGraphicFramePr>
        <p:xfrm>
          <a:off x="28754" y="460075"/>
          <a:ext cx="12126851" cy="7021576"/>
        </p:xfrm>
        <a:graphic>
          <a:graphicData uri="http://schemas.openxmlformats.org/drawingml/2006/table">
            <a:tbl>
              <a:tblPr firstRow="1" bandRow="1">
                <a:tableStyleId>{5C22544A-7EE6-4342-B048-85BDC9FD1C3A}</a:tableStyleId>
              </a:tblPr>
              <a:tblGrid>
                <a:gridCol w="1639453">
                  <a:extLst>
                    <a:ext uri="{9D8B030D-6E8A-4147-A177-3AD203B41FA5}">
                      <a16:colId xmlns:a16="http://schemas.microsoft.com/office/drawing/2014/main" val="298975197"/>
                    </a:ext>
                  </a:extLst>
                </a:gridCol>
                <a:gridCol w="2863272">
                  <a:extLst>
                    <a:ext uri="{9D8B030D-6E8A-4147-A177-3AD203B41FA5}">
                      <a16:colId xmlns:a16="http://schemas.microsoft.com/office/drawing/2014/main" val="1097431642"/>
                    </a:ext>
                  </a:extLst>
                </a:gridCol>
                <a:gridCol w="2008908">
                  <a:extLst>
                    <a:ext uri="{9D8B030D-6E8A-4147-A177-3AD203B41FA5}">
                      <a16:colId xmlns:a16="http://schemas.microsoft.com/office/drawing/2014/main" val="1312405580"/>
                    </a:ext>
                  </a:extLst>
                </a:gridCol>
                <a:gridCol w="1904999">
                  <a:extLst>
                    <a:ext uri="{9D8B030D-6E8A-4147-A177-3AD203B41FA5}">
                      <a16:colId xmlns:a16="http://schemas.microsoft.com/office/drawing/2014/main" val="3355394117"/>
                    </a:ext>
                  </a:extLst>
                </a:gridCol>
                <a:gridCol w="2124361">
                  <a:extLst>
                    <a:ext uri="{9D8B030D-6E8A-4147-A177-3AD203B41FA5}">
                      <a16:colId xmlns:a16="http://schemas.microsoft.com/office/drawing/2014/main" val="2998938203"/>
                    </a:ext>
                  </a:extLst>
                </a:gridCol>
                <a:gridCol w="1585858">
                  <a:extLst>
                    <a:ext uri="{9D8B030D-6E8A-4147-A177-3AD203B41FA5}">
                      <a16:colId xmlns:a16="http://schemas.microsoft.com/office/drawing/2014/main" val="1718613727"/>
                    </a:ext>
                  </a:extLst>
                </a:gridCol>
              </a:tblGrid>
              <a:tr h="1148085">
                <a:tc>
                  <a:txBody>
                    <a:bodyPr/>
                    <a:lstStyle/>
                    <a:p>
                      <a:pPr algn="ctr"/>
                      <a:r>
                        <a:rPr lang="en-US" dirty="0">
                          <a:latin typeface="Roboto"/>
                        </a:rPr>
                        <a:t>Phonological Awareness</a:t>
                      </a:r>
                    </a:p>
                  </a:txBody>
                  <a:tcPr/>
                </a:tc>
                <a:tc>
                  <a:txBody>
                    <a:bodyPr/>
                    <a:lstStyle/>
                    <a:p>
                      <a:pPr algn="ctr"/>
                      <a:r>
                        <a:rPr lang="en-US" dirty="0">
                          <a:latin typeface="Roboto"/>
                        </a:rPr>
                        <a:t>Phonics</a:t>
                      </a:r>
                    </a:p>
                    <a:p>
                      <a:pPr marL="0" marR="0" lvl="0" indent="0" algn="ctr">
                        <a:lnSpc>
                          <a:spcPct val="100000"/>
                        </a:lnSpc>
                        <a:spcBef>
                          <a:spcPts val="0"/>
                        </a:spcBef>
                        <a:spcAft>
                          <a:spcPts val="0"/>
                        </a:spcAft>
                        <a:buClr>
                          <a:srgbClr val="FFFFFF"/>
                        </a:buClr>
                        <a:buNone/>
                      </a:pPr>
                      <a:endParaRPr lang="en-US" sz="1800" b="0" i="0" u="none" strike="noStrike" noProof="0">
                        <a:latin typeface="Roboto"/>
                      </a:endParaRPr>
                    </a:p>
                    <a:p>
                      <a:pPr marL="285750" marR="0" lvl="0" indent="-285750" algn="ctr">
                        <a:lnSpc>
                          <a:spcPct val="100000"/>
                        </a:lnSpc>
                        <a:spcBef>
                          <a:spcPts val="0"/>
                        </a:spcBef>
                        <a:spcAft>
                          <a:spcPts val="0"/>
                        </a:spcAft>
                        <a:buClr>
                          <a:srgbClr val="FFFFFF"/>
                        </a:buClr>
                        <a:buFont typeface="Wingdings,Sans-Serif"/>
                        <a:buChar char="v"/>
                      </a:pPr>
                      <a:endParaRPr lang="en-US" sz="1800" b="0" i="0" u="none" strike="noStrike" noProof="0">
                        <a:latin typeface="Roboto"/>
                      </a:endParaRPr>
                    </a:p>
                    <a:p>
                      <a:pPr lvl="0" algn="ctr">
                        <a:buNone/>
                      </a:pPr>
                      <a:endParaRPr lang="en-US">
                        <a:latin typeface="Roboto"/>
                      </a:endParaRPr>
                    </a:p>
                  </a:txBody>
                  <a:tcPr/>
                </a:tc>
                <a:tc>
                  <a:txBody>
                    <a:bodyPr/>
                    <a:lstStyle/>
                    <a:p>
                      <a:pPr algn="ctr"/>
                      <a:r>
                        <a:rPr lang="en-US" dirty="0">
                          <a:latin typeface="Roboto"/>
                        </a:rPr>
                        <a:t>Fluency</a:t>
                      </a:r>
                    </a:p>
                  </a:txBody>
                  <a:tcPr/>
                </a:tc>
                <a:tc>
                  <a:txBody>
                    <a:bodyPr/>
                    <a:lstStyle/>
                    <a:p>
                      <a:pPr algn="ctr"/>
                      <a:r>
                        <a:rPr lang="en-US" dirty="0">
                          <a:latin typeface="Roboto"/>
                        </a:rPr>
                        <a:t>Vocabulary</a:t>
                      </a:r>
                    </a:p>
                  </a:txBody>
                  <a:tcPr/>
                </a:tc>
                <a:tc>
                  <a:txBody>
                    <a:bodyPr/>
                    <a:lstStyle/>
                    <a:p>
                      <a:pPr algn="ctr"/>
                      <a:r>
                        <a:rPr lang="en-US" dirty="0">
                          <a:latin typeface="Roboto"/>
                        </a:rPr>
                        <a:t>Comprehension</a:t>
                      </a:r>
                    </a:p>
                  </a:txBody>
                  <a:tcPr/>
                </a:tc>
                <a:tc>
                  <a:txBody>
                    <a:bodyPr/>
                    <a:lstStyle/>
                    <a:p>
                      <a:pPr lvl="0" algn="ctr">
                        <a:buNone/>
                      </a:pPr>
                      <a:r>
                        <a:rPr lang="en-US" dirty="0">
                          <a:latin typeface="Roboto"/>
                        </a:rPr>
                        <a:t>Writing</a:t>
                      </a:r>
                    </a:p>
                  </a:txBody>
                  <a:tcPr/>
                </a:tc>
                <a:extLst>
                  <a:ext uri="{0D108BD9-81ED-4DB2-BD59-A6C34878D82A}">
                    <a16:rowId xmlns:a16="http://schemas.microsoft.com/office/drawing/2014/main" val="3848945529"/>
                  </a:ext>
                </a:extLst>
              </a:tr>
              <a:tr h="5264384">
                <a:tc>
                  <a:txBody>
                    <a:bodyPr/>
                    <a:lstStyle/>
                    <a:p>
                      <a:pPr marL="285750" marR="0" lvl="0" indent="-285750" algn="l">
                        <a:lnSpc>
                          <a:spcPct val="100000"/>
                        </a:lnSpc>
                        <a:spcBef>
                          <a:spcPts val="0"/>
                        </a:spcBef>
                        <a:spcAft>
                          <a:spcPts val="0"/>
                        </a:spcAft>
                        <a:buFont typeface="Arial"/>
                        <a:buChar char="•"/>
                      </a:pPr>
                      <a:r>
                        <a:rPr lang="en-US" sz="1800" b="0" i="0" u="none" strike="noStrike" noProof="0" dirty="0">
                          <a:latin typeface="Roboto"/>
                        </a:rPr>
                        <a:t>Heggerty</a:t>
                      </a:r>
                    </a:p>
                    <a:p>
                      <a:pPr marL="285750" marR="0" lvl="0" indent="-285750" algn="l">
                        <a:lnSpc>
                          <a:spcPct val="100000"/>
                        </a:lnSpc>
                        <a:spcBef>
                          <a:spcPts val="0"/>
                        </a:spcBef>
                        <a:spcAft>
                          <a:spcPts val="0"/>
                        </a:spcAft>
                        <a:buFont typeface="Arial"/>
                        <a:buChar char="•"/>
                      </a:pPr>
                      <a:r>
                        <a:rPr lang="en-US" sz="1800" b="0" i="0" u="none" strike="noStrike" noProof="0" dirty="0">
                          <a:latin typeface="Roboto"/>
                        </a:rPr>
                        <a:t>Road to the Code</a:t>
                      </a:r>
                    </a:p>
                    <a:p>
                      <a:pPr marL="285750" marR="0" lvl="0" indent="-285750" algn="l">
                        <a:lnSpc>
                          <a:spcPct val="100000"/>
                        </a:lnSpc>
                        <a:spcBef>
                          <a:spcPts val="0"/>
                        </a:spcBef>
                        <a:spcAft>
                          <a:spcPts val="0"/>
                        </a:spcAft>
                        <a:buFont typeface="Arial"/>
                        <a:buChar char="•"/>
                      </a:pPr>
                      <a:r>
                        <a:rPr lang="en-US" sz="1800" b="0" i="0" u="none" strike="noStrike" noProof="0" dirty="0">
                          <a:latin typeface="Roboto"/>
                        </a:rPr>
                        <a:t>Equipped for Reading Success</a:t>
                      </a:r>
                    </a:p>
                    <a:p>
                      <a:pPr marL="285750" marR="0" lvl="0" indent="-285750" algn="l">
                        <a:lnSpc>
                          <a:spcPct val="100000"/>
                        </a:lnSpc>
                        <a:spcBef>
                          <a:spcPts val="0"/>
                        </a:spcBef>
                        <a:spcAft>
                          <a:spcPts val="0"/>
                        </a:spcAft>
                        <a:buFont typeface="Arial"/>
                        <a:buChar char="•"/>
                      </a:pPr>
                      <a:r>
                        <a:rPr lang="en-US" sz="1800" b="0" i="0" u="none" strike="noStrike" noProof="0" dirty="0">
                          <a:latin typeface="Roboto"/>
                        </a:rPr>
                        <a:t>Bridging the Gap</a:t>
                      </a:r>
                    </a:p>
                    <a:p>
                      <a:pPr marL="285750" marR="0" lvl="0" indent="-285750" algn="l">
                        <a:lnSpc>
                          <a:spcPct val="100000"/>
                        </a:lnSpc>
                        <a:spcBef>
                          <a:spcPts val="0"/>
                        </a:spcBef>
                        <a:spcAft>
                          <a:spcPts val="0"/>
                        </a:spcAft>
                        <a:buFont typeface="Arial"/>
                        <a:buChar char="•"/>
                      </a:pPr>
                      <a:r>
                        <a:rPr lang="en-US" sz="1800" b="0" i="0" u="none" strike="noStrike" noProof="0" dirty="0">
                          <a:latin typeface="Roboto"/>
                        </a:rPr>
                        <a:t>Sound Walls</a:t>
                      </a:r>
                    </a:p>
                    <a:p>
                      <a:pPr lvl="0">
                        <a:buNone/>
                      </a:pPr>
                      <a:endParaRPr lang="en-US">
                        <a:latin typeface="Roboto"/>
                      </a:endParaRPr>
                    </a:p>
                  </a:txBody>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3"/>
                        </a:rPr>
                        <a:t>West Virginia Phonics</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Tara West's Guided Phonics and Beyond</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UFLI: Foundations</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Right Track Reading</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Road To Reading</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Decodable Readers</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Rewards: Multisyllabic Word Reading Strategies</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Phonics and spelling Through Phoneme-Grapheme Spelling</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A Fresh Look At Phonics</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Spelling For Life</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rPr>
                        <a:t>Reading For Life</a:t>
                      </a:r>
                    </a:p>
                    <a:p>
                      <a:pPr lvl="0">
                        <a:buNone/>
                      </a:pPr>
                      <a:endParaRPr lang="en-US"/>
                    </a:p>
                  </a:txBody>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4"/>
                        </a:rPr>
                        <a:t>PALS (partner reading strategy)</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5"/>
                        </a:rPr>
                        <a:t>Helps</a:t>
                      </a:r>
                      <a:endParaRPr lang="en-US" sz="1800" b="0" i="0" u="none" strike="noStrike" noProof="0" dirty="0">
                        <a:latin typeface="Roboto"/>
                      </a:endParaRPr>
                    </a:p>
                    <a:p>
                      <a:pPr marL="0" marR="0" lvl="0" indent="0" algn="l">
                        <a:lnSpc>
                          <a:spcPct val="90000"/>
                        </a:lnSpc>
                        <a:spcBef>
                          <a:spcPts val="1000"/>
                        </a:spcBef>
                        <a:spcAft>
                          <a:spcPts val="0"/>
                        </a:spcAft>
                        <a:buNone/>
                      </a:pPr>
                      <a:r>
                        <a:rPr lang="en-US" sz="1800" b="0" i="0" u="none" strike="noStrike" noProof="0" dirty="0">
                          <a:latin typeface="Roboto"/>
                        </a:rPr>
                        <a:t>For Passages:</a:t>
                      </a: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6"/>
                        </a:rPr>
                        <a:t>Newsela</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7"/>
                        </a:rPr>
                        <a:t>Read Works</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8"/>
                        </a:rPr>
                        <a:t>DIBELS</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9"/>
                        </a:rPr>
                        <a:t>Acadience</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10"/>
                        </a:rPr>
                        <a:t>ThinkFluency</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11"/>
                        </a:rPr>
                        <a:t>Easy CBM</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12"/>
                        </a:rPr>
                        <a:t>HELPS</a:t>
                      </a:r>
                      <a:endParaRPr lang="en-US" sz="1800" b="0" i="0" u="none" strike="noStrike" noProof="0" dirty="0">
                        <a:latin typeface="Roboto"/>
                      </a:endParaRPr>
                    </a:p>
                    <a:p>
                      <a:pPr marL="285750" marR="0" lvl="0" indent="-285750" algn="l">
                        <a:lnSpc>
                          <a:spcPct val="90000"/>
                        </a:lnSpc>
                        <a:spcBef>
                          <a:spcPts val="1000"/>
                        </a:spcBef>
                        <a:spcAft>
                          <a:spcPts val="0"/>
                        </a:spcAft>
                        <a:buFont typeface="Arial"/>
                        <a:buChar char="•"/>
                      </a:pPr>
                      <a:r>
                        <a:rPr lang="en-US" sz="1800" b="0" i="0" u="none" strike="noStrike" noProof="0" dirty="0">
                          <a:latin typeface="Roboto"/>
                          <a:hlinkClick r:id="rId13"/>
                        </a:rPr>
                        <a:t>Decodable Passages</a:t>
                      </a:r>
                      <a:endParaRPr lang="en-US" sz="1800" b="0" i="0" u="none" strike="noStrike" noProof="0" dirty="0">
                        <a:latin typeface="Roboto"/>
                      </a:endParaRPr>
                    </a:p>
                    <a:p>
                      <a:pPr marL="0" marR="0" lvl="0" indent="0" algn="l">
                        <a:lnSpc>
                          <a:spcPct val="90000"/>
                        </a:lnSpc>
                        <a:spcBef>
                          <a:spcPts val="1000"/>
                        </a:spcBef>
                        <a:spcAft>
                          <a:spcPts val="0"/>
                        </a:spcAft>
                        <a:buNone/>
                      </a:pPr>
                      <a:endParaRPr lang="en-US" sz="1800" b="0" i="0" u="none" strike="noStrike" noProof="0">
                        <a:latin typeface="Calibri"/>
                      </a:endParaRPr>
                    </a:p>
                    <a:p>
                      <a:pPr marL="0" marR="0" lvl="0" indent="0" algn="l">
                        <a:lnSpc>
                          <a:spcPct val="90000"/>
                        </a:lnSpc>
                        <a:spcBef>
                          <a:spcPts val="1000"/>
                        </a:spcBef>
                        <a:spcAft>
                          <a:spcPts val="0"/>
                        </a:spcAft>
                        <a:buNone/>
                      </a:pPr>
                      <a:endParaRPr lang="en-US" sz="1800" b="0" i="0" u="none" strike="noStrike" noProof="0">
                        <a:latin typeface="Calibri"/>
                      </a:endParaRPr>
                    </a:p>
                  </a:txBody>
                  <a:tcPr/>
                </a:tc>
                <a:tc>
                  <a:txBody>
                    <a:bodyPr/>
                    <a:lstStyle/>
                    <a:p>
                      <a:pPr marL="285750" indent="-285750">
                        <a:buFont typeface="Arial"/>
                        <a:buChar char="•"/>
                      </a:pPr>
                      <a:r>
                        <a:rPr lang="en-US" sz="1800" b="0" i="0" u="none" strike="noStrike" noProof="0" dirty="0">
                          <a:latin typeface="Roboto"/>
                        </a:rPr>
                        <a:t>CORE Teaching Reading Sourcebook</a:t>
                      </a:r>
                      <a:endParaRPr lang="en-US" dirty="0">
                        <a:latin typeface="Roboto"/>
                      </a:endParaRPr>
                    </a:p>
                    <a:p>
                      <a:pPr marL="285750" lvl="0" indent="-285750">
                        <a:buFont typeface="Arial"/>
                        <a:buChar char="•"/>
                      </a:pPr>
                      <a:r>
                        <a:rPr lang="en-US" dirty="0">
                          <a:latin typeface="Roboto"/>
                        </a:rPr>
                        <a:t>Morpheme Magic</a:t>
                      </a:r>
                    </a:p>
                    <a:p>
                      <a:pPr marL="285750" lvl="0" indent="-285750">
                        <a:buFont typeface="Arial"/>
                        <a:buChar char="•"/>
                      </a:pPr>
                      <a:r>
                        <a:rPr lang="en-US" dirty="0">
                          <a:latin typeface="Roboto"/>
                        </a:rPr>
                        <a:t>Bringing Words To Life</a:t>
                      </a:r>
                    </a:p>
                    <a:p>
                      <a:pPr marL="285750" lvl="0" indent="-285750">
                        <a:buFont typeface="Arial"/>
                        <a:buChar char="•"/>
                      </a:pPr>
                      <a:r>
                        <a:rPr lang="en-US" dirty="0">
                          <a:latin typeface="Roboto"/>
                        </a:rPr>
                        <a:t>Rewards Vocabulary</a:t>
                      </a:r>
                    </a:p>
                    <a:p>
                      <a:pPr marL="285750" lvl="0" indent="-285750">
                        <a:buFont typeface="Arial"/>
                        <a:buChar char="•"/>
                      </a:pPr>
                      <a:r>
                        <a:rPr lang="en-US" dirty="0">
                          <a:latin typeface="Roboto"/>
                        </a:rPr>
                        <a:t>Beneath The Surface of Words</a:t>
                      </a:r>
                    </a:p>
                    <a:p>
                      <a:pPr marL="285750" lvl="0" indent="-285750">
                        <a:buFont typeface="Arial"/>
                        <a:buChar char="•"/>
                      </a:pPr>
                      <a:r>
                        <a:rPr lang="en-US" err="1">
                          <a:latin typeface="Roboto"/>
                        </a:rPr>
                        <a:t>Etymonline</a:t>
                      </a:r>
                      <a:endParaRPr lang="en-US" dirty="0">
                        <a:latin typeface="Roboto"/>
                      </a:endParaRPr>
                    </a:p>
                    <a:p>
                      <a:pPr marL="285750" lvl="0" indent="-285750">
                        <a:buFont typeface="Arial"/>
                        <a:buChar char="•"/>
                      </a:pPr>
                      <a:endParaRPr lang="en-US"/>
                    </a:p>
                    <a:p>
                      <a:pPr marL="285750" lvl="0" indent="-285750">
                        <a:buFont typeface="Arial"/>
                        <a:buChar char="•"/>
                      </a:pPr>
                      <a:endParaRPr lang="en-US"/>
                    </a:p>
                  </a:txBody>
                  <a:tcPr/>
                </a:tc>
                <a:tc>
                  <a:txBody>
                    <a:bodyPr/>
                    <a:lstStyle/>
                    <a:p>
                      <a:pPr marL="285750" indent="-285750">
                        <a:buFont typeface="Arial"/>
                        <a:buChar char="•"/>
                      </a:pPr>
                      <a:r>
                        <a:rPr lang="en-US" sz="1800" b="0" i="0" u="none" strike="noStrike" noProof="0" dirty="0">
                          <a:latin typeface="roboto"/>
                          <a:hlinkClick r:id="rId7"/>
                        </a:rPr>
                        <a:t>Read Works</a:t>
                      </a:r>
                      <a:endParaRPr lang="en-US" dirty="0">
                        <a:latin typeface="Roboto"/>
                      </a:endParaRPr>
                    </a:p>
                    <a:p>
                      <a:pPr marL="285750" lvl="0" indent="-285750">
                        <a:buFont typeface="Arial"/>
                        <a:buChar char="•"/>
                      </a:pPr>
                      <a:r>
                        <a:rPr lang="en-US" dirty="0">
                          <a:latin typeface="Roboto"/>
                        </a:rPr>
                        <a:t>Newsela</a:t>
                      </a:r>
                    </a:p>
                    <a:p>
                      <a:pPr marL="285750" lvl="0" indent="-285750">
                        <a:buFont typeface="Arial"/>
                        <a:buChar char="•"/>
                      </a:pPr>
                      <a:r>
                        <a:rPr lang="en-US" dirty="0">
                          <a:latin typeface="Roboto"/>
                        </a:rPr>
                        <a:t>Reading A-Z</a:t>
                      </a:r>
                    </a:p>
                    <a:p>
                      <a:pPr marL="285750" lvl="0" indent="-285750">
                        <a:buFont typeface="Arial"/>
                        <a:buChar char="•"/>
                      </a:pPr>
                      <a:r>
                        <a:rPr lang="en-US" dirty="0">
                          <a:latin typeface="Roboto"/>
                        </a:rPr>
                        <a:t>The Reading Comprehension Blueprint</a:t>
                      </a:r>
                    </a:p>
                    <a:p>
                      <a:pPr marL="285750" lvl="0" indent="-285750">
                        <a:buFont typeface="Arial"/>
                        <a:buChar char="•"/>
                      </a:pPr>
                      <a:endParaRPr lang="en-US"/>
                    </a:p>
                  </a:txBody>
                  <a:tcPr/>
                </a:tc>
                <a:tc>
                  <a:txBody>
                    <a:bodyPr/>
                    <a:lstStyle/>
                    <a:p>
                      <a:pPr marL="285750" lvl="0" indent="-285750">
                        <a:buFont typeface="Arial"/>
                        <a:buChar char="•"/>
                      </a:pPr>
                      <a:r>
                        <a:rPr lang="en-US" dirty="0">
                          <a:latin typeface="Roboto"/>
                        </a:rPr>
                        <a:t>Writing Revolution</a:t>
                      </a:r>
                    </a:p>
                    <a:p>
                      <a:pPr marL="285750" lvl="0" indent="-285750">
                        <a:buFont typeface="Arial"/>
                        <a:buChar char="•"/>
                      </a:pPr>
                      <a:r>
                        <a:rPr lang="en-US" dirty="0">
                          <a:latin typeface="Roboto"/>
                        </a:rPr>
                        <a:t>The Writing Rope</a:t>
                      </a:r>
                    </a:p>
                    <a:p>
                      <a:pPr marL="285750" lvl="0" indent="-285750">
                        <a:buFont typeface="Arial"/>
                        <a:buChar char="•"/>
                      </a:pPr>
                      <a:endParaRPr lang="en-US"/>
                    </a:p>
                  </a:txBody>
                  <a:tcPr/>
                </a:tc>
                <a:extLst>
                  <a:ext uri="{0D108BD9-81ED-4DB2-BD59-A6C34878D82A}">
                    <a16:rowId xmlns:a16="http://schemas.microsoft.com/office/drawing/2014/main" val="3343229346"/>
                  </a:ext>
                </a:extLst>
              </a:tr>
            </a:tbl>
          </a:graphicData>
        </a:graphic>
      </p:graphicFrame>
      <p:sp>
        <p:nvSpPr>
          <p:cNvPr id="2" name="TextBox 1">
            <a:extLst>
              <a:ext uri="{FF2B5EF4-FFF2-40B4-BE49-F238E27FC236}">
                <a16:creationId xmlns:a16="http://schemas.microsoft.com/office/drawing/2014/main" id="{ED915F7C-FF23-4A44-8C5C-05E3356153A8}"/>
              </a:ext>
            </a:extLst>
          </p:cNvPr>
          <p:cNvSpPr txBox="1"/>
          <p:nvPr/>
        </p:nvSpPr>
        <p:spPr>
          <a:xfrm flipH="1">
            <a:off x="2603471" y="-57030"/>
            <a:ext cx="47246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                   </a:t>
            </a:r>
            <a:r>
              <a:rPr lang="en-US" sz="2800">
                <a:latin typeface="Roboto"/>
                <a:ea typeface="Roboto"/>
                <a:cs typeface="Calibri"/>
              </a:rPr>
              <a:t> Resources</a:t>
            </a:r>
            <a:endParaRPr lang="en-US">
              <a:latin typeface="Roboto"/>
              <a:ea typeface="Roboto"/>
            </a:endParaRPr>
          </a:p>
        </p:txBody>
      </p:sp>
    </p:spTree>
    <p:extLst>
      <p:ext uri="{BB962C8B-B14F-4D97-AF65-F5344CB8AC3E}">
        <p14:creationId xmlns:p14="http://schemas.microsoft.com/office/powerpoint/2010/main" val="17777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EDEE-EEA0-40A6-BC20-F8BC805501C1}"/>
              </a:ext>
            </a:extLst>
          </p:cNvPr>
          <p:cNvSpPr>
            <a:spLocks noGrp="1"/>
          </p:cNvSpPr>
          <p:nvPr>
            <p:ph type="title"/>
          </p:nvPr>
        </p:nvSpPr>
        <p:spPr>
          <a:xfrm>
            <a:off x="544099" y="182237"/>
            <a:ext cx="6303035" cy="552358"/>
          </a:xfrm>
        </p:spPr>
        <p:txBody>
          <a:bodyPr>
            <a:normAutofit/>
          </a:bodyPr>
          <a:lstStyle/>
          <a:p>
            <a:pPr algn="ctr"/>
            <a:r>
              <a:rPr lang="en-US" sz="3200">
                <a:latin typeface="Roboto"/>
                <a:ea typeface="Roboto"/>
                <a:cs typeface="Calibri Light"/>
              </a:rPr>
              <a:t>What Can Tier 1 Look Like? </a:t>
            </a:r>
          </a:p>
        </p:txBody>
      </p:sp>
      <p:sp>
        <p:nvSpPr>
          <p:cNvPr id="4" name="Content Placeholder 3">
            <a:extLst>
              <a:ext uri="{FF2B5EF4-FFF2-40B4-BE49-F238E27FC236}">
                <a16:creationId xmlns:a16="http://schemas.microsoft.com/office/drawing/2014/main" id="{860F63EF-313A-4578-B63D-8A43F49EB463}"/>
              </a:ext>
            </a:extLst>
          </p:cNvPr>
          <p:cNvSpPr>
            <a:spLocks noGrp="1"/>
          </p:cNvSpPr>
          <p:nvPr>
            <p:ph idx="1"/>
          </p:nvPr>
        </p:nvSpPr>
        <p:spPr>
          <a:xfrm>
            <a:off x="6687628" y="295874"/>
            <a:ext cx="4146431" cy="440697"/>
          </a:xfrm>
        </p:spPr>
        <p:txBody>
          <a:bodyPr vert="horz" lIns="91440" tIns="45720" rIns="91440" bIns="45720" rtlCol="0" anchor="t">
            <a:normAutofit fontScale="92500" lnSpcReduction="10000"/>
          </a:bodyPr>
          <a:lstStyle/>
          <a:p>
            <a:pPr marL="0" indent="0">
              <a:buNone/>
            </a:pPr>
            <a:r>
              <a:rPr lang="en-US">
                <a:latin typeface="Roboto"/>
                <a:ea typeface="Roboto"/>
                <a:cs typeface="Calibri"/>
              </a:rPr>
              <a:t> Activities for Grades K-3</a:t>
            </a:r>
            <a:endParaRPr lang="en-US"/>
          </a:p>
          <a:p>
            <a:endParaRPr lang="en-US">
              <a:cs typeface="Calibri"/>
            </a:endParaRPr>
          </a:p>
        </p:txBody>
      </p:sp>
      <p:pic>
        <p:nvPicPr>
          <p:cNvPr id="5" name="Picture 5" descr="A picture containing bubble chart&#10;&#10;Description automatically generated">
            <a:extLst>
              <a:ext uri="{FF2B5EF4-FFF2-40B4-BE49-F238E27FC236}">
                <a16:creationId xmlns:a16="http://schemas.microsoft.com/office/drawing/2014/main" id="{98119D5B-14AE-4072-AF8A-695E6892DD8B}"/>
              </a:ext>
            </a:extLst>
          </p:cNvPr>
          <p:cNvPicPr>
            <a:picLocks noChangeAspect="1"/>
          </p:cNvPicPr>
          <p:nvPr/>
        </p:nvPicPr>
        <p:blipFill>
          <a:blip r:embed="rId3"/>
          <a:stretch>
            <a:fillRect/>
          </a:stretch>
        </p:blipFill>
        <p:spPr>
          <a:xfrm>
            <a:off x="425571" y="904337"/>
            <a:ext cx="3102633" cy="2087591"/>
          </a:xfrm>
          <a:prstGeom prst="rect">
            <a:avLst/>
          </a:prstGeom>
        </p:spPr>
      </p:pic>
      <p:pic>
        <p:nvPicPr>
          <p:cNvPr id="3" name="Picture 5" descr="A picture containing text, person, indoor, child&#10;&#10;Description automatically generated">
            <a:extLst>
              <a:ext uri="{FF2B5EF4-FFF2-40B4-BE49-F238E27FC236}">
                <a16:creationId xmlns:a16="http://schemas.microsoft.com/office/drawing/2014/main" id="{DF6C7E18-53DF-5E8A-CFDC-C7DAC1089B09}"/>
              </a:ext>
            </a:extLst>
          </p:cNvPr>
          <p:cNvPicPr>
            <a:picLocks noChangeAspect="1"/>
          </p:cNvPicPr>
          <p:nvPr/>
        </p:nvPicPr>
        <p:blipFill>
          <a:blip r:embed="rId4"/>
          <a:stretch>
            <a:fillRect/>
          </a:stretch>
        </p:blipFill>
        <p:spPr>
          <a:xfrm>
            <a:off x="3872752" y="907769"/>
            <a:ext cx="4195313" cy="3024978"/>
          </a:xfrm>
          <a:prstGeom prst="rect">
            <a:avLst/>
          </a:prstGeom>
        </p:spPr>
      </p:pic>
      <p:pic>
        <p:nvPicPr>
          <p:cNvPr id="8" name="Picture 8">
            <a:extLst>
              <a:ext uri="{FF2B5EF4-FFF2-40B4-BE49-F238E27FC236}">
                <a16:creationId xmlns:a16="http://schemas.microsoft.com/office/drawing/2014/main" id="{60887539-D2E1-FD51-6CAB-C14A3512A06E}"/>
              </a:ext>
            </a:extLst>
          </p:cNvPr>
          <p:cNvPicPr>
            <a:picLocks noChangeAspect="1"/>
          </p:cNvPicPr>
          <p:nvPr/>
        </p:nvPicPr>
        <p:blipFill>
          <a:blip r:embed="rId5"/>
          <a:stretch>
            <a:fillRect/>
          </a:stretch>
        </p:blipFill>
        <p:spPr>
          <a:xfrm>
            <a:off x="8620663" y="847545"/>
            <a:ext cx="3102633" cy="2316192"/>
          </a:xfrm>
          <a:prstGeom prst="rect">
            <a:avLst/>
          </a:prstGeom>
        </p:spPr>
      </p:pic>
      <p:sp>
        <p:nvSpPr>
          <p:cNvPr id="11" name="AutoShape 6">
            <a:extLst>
              <a:ext uri="{FF2B5EF4-FFF2-40B4-BE49-F238E27FC236}">
                <a16:creationId xmlns:a16="http://schemas.microsoft.com/office/drawing/2014/main" id="{5149921C-3186-97F1-2395-143A46F27A50}"/>
              </a:ext>
            </a:extLst>
          </p:cNvPr>
          <p:cNvSpPr/>
          <p:nvPr/>
        </p:nvSpPr>
        <p:spPr>
          <a:xfrm>
            <a:off x="-6659" y="5955209"/>
            <a:ext cx="12199265" cy="1119360"/>
          </a:xfrm>
          <a:prstGeom prst="rect">
            <a:avLst/>
          </a:prstGeom>
          <a:solidFill>
            <a:srgbClr val="2E4A59"/>
          </a:solidFill>
        </p:spPr>
      </p:sp>
      <p:pic>
        <p:nvPicPr>
          <p:cNvPr id="12" name="Picture 7" descr="A picture containing text&#10;&#10;Description automatically generated">
            <a:extLst>
              <a:ext uri="{FF2B5EF4-FFF2-40B4-BE49-F238E27FC236}">
                <a16:creationId xmlns:a16="http://schemas.microsoft.com/office/drawing/2014/main" id="{B9B4D479-30E1-3F17-4E2B-C99FDB2CF227}"/>
              </a:ext>
            </a:extLst>
          </p:cNvPr>
          <p:cNvPicPr>
            <a:picLocks noChangeAspect="1"/>
          </p:cNvPicPr>
          <p:nvPr/>
        </p:nvPicPr>
        <p:blipFill>
          <a:blip r:embed="rId6"/>
          <a:stretch>
            <a:fillRect/>
          </a:stretch>
        </p:blipFill>
        <p:spPr>
          <a:xfrm rot="5400000">
            <a:off x="8437831" y="3709356"/>
            <a:ext cx="3456316" cy="2556294"/>
          </a:xfrm>
          <a:prstGeom prst="rect">
            <a:avLst/>
          </a:prstGeom>
        </p:spPr>
      </p:pic>
      <p:pic>
        <p:nvPicPr>
          <p:cNvPr id="13" name="Picture 10" descr="Diagram&#10;&#10;Description automatically generated">
            <a:extLst>
              <a:ext uri="{FF2B5EF4-FFF2-40B4-BE49-F238E27FC236}">
                <a16:creationId xmlns:a16="http://schemas.microsoft.com/office/drawing/2014/main" id="{9CAFBA7F-FF0C-F266-A814-167A1B25D9DC}"/>
              </a:ext>
            </a:extLst>
          </p:cNvPr>
          <p:cNvPicPr>
            <a:picLocks noChangeAspect="1"/>
          </p:cNvPicPr>
          <p:nvPr/>
        </p:nvPicPr>
        <p:blipFill>
          <a:blip r:embed="rId7"/>
          <a:stretch>
            <a:fillRect/>
          </a:stretch>
        </p:blipFill>
        <p:spPr>
          <a:xfrm>
            <a:off x="4088173" y="4170526"/>
            <a:ext cx="3763991" cy="2531583"/>
          </a:xfrm>
          <a:prstGeom prst="rect">
            <a:avLst/>
          </a:prstGeom>
        </p:spPr>
      </p:pic>
      <p:pic>
        <p:nvPicPr>
          <p:cNvPr id="14" name="Picture 14" descr="Diagram&#10;&#10;Description automatically generated">
            <a:extLst>
              <a:ext uri="{FF2B5EF4-FFF2-40B4-BE49-F238E27FC236}">
                <a16:creationId xmlns:a16="http://schemas.microsoft.com/office/drawing/2014/main" id="{03219F13-B791-F6D3-A6D1-6FB0EA125434}"/>
              </a:ext>
            </a:extLst>
          </p:cNvPr>
          <p:cNvPicPr>
            <a:picLocks noChangeAspect="1"/>
          </p:cNvPicPr>
          <p:nvPr/>
        </p:nvPicPr>
        <p:blipFill>
          <a:blip r:embed="rId8"/>
          <a:stretch>
            <a:fillRect/>
          </a:stretch>
        </p:blipFill>
        <p:spPr>
          <a:xfrm>
            <a:off x="785004" y="3265099"/>
            <a:ext cx="2743200" cy="2815086"/>
          </a:xfrm>
          <a:prstGeom prst="rect">
            <a:avLst/>
          </a:prstGeom>
        </p:spPr>
      </p:pic>
      <p:pic>
        <p:nvPicPr>
          <p:cNvPr id="16" name="Picture 19">
            <a:extLst>
              <a:ext uri="{FF2B5EF4-FFF2-40B4-BE49-F238E27FC236}">
                <a16:creationId xmlns:a16="http://schemas.microsoft.com/office/drawing/2014/main" id="{E9AB67EB-A08B-CF2D-8A48-5AF627CFF64A}"/>
              </a:ext>
            </a:extLst>
          </p:cNvPr>
          <p:cNvPicPr>
            <a:picLocks noChangeAspect="1"/>
          </p:cNvPicPr>
          <p:nvPr/>
        </p:nvPicPr>
        <p:blipFill>
          <a:blip r:embed="rId9"/>
          <a:srcRect/>
          <a:stretch>
            <a:fillRect/>
          </a:stretch>
        </p:blipFill>
        <p:spPr>
          <a:xfrm>
            <a:off x="145438" y="6283564"/>
            <a:ext cx="1827602" cy="668668"/>
          </a:xfrm>
          <a:prstGeom prst="rect">
            <a:avLst/>
          </a:prstGeom>
        </p:spPr>
      </p:pic>
    </p:spTree>
    <p:extLst>
      <p:ext uri="{BB962C8B-B14F-4D97-AF65-F5344CB8AC3E}">
        <p14:creationId xmlns:p14="http://schemas.microsoft.com/office/powerpoint/2010/main" val="293037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4" descr="Calendar&#10;&#10;Description automatically generated">
            <a:extLst>
              <a:ext uri="{FF2B5EF4-FFF2-40B4-BE49-F238E27FC236}">
                <a16:creationId xmlns:a16="http://schemas.microsoft.com/office/drawing/2014/main" id="{61A6A32F-C03D-A46B-626B-5A5B6D565CAF}"/>
              </a:ext>
            </a:extLst>
          </p:cNvPr>
          <p:cNvPicPr>
            <a:picLocks noChangeAspect="1"/>
          </p:cNvPicPr>
          <p:nvPr/>
        </p:nvPicPr>
        <p:blipFill>
          <a:blip r:embed="rId3"/>
          <a:stretch>
            <a:fillRect/>
          </a:stretch>
        </p:blipFill>
        <p:spPr>
          <a:xfrm>
            <a:off x="6869765" y="643467"/>
            <a:ext cx="4810440" cy="5571066"/>
          </a:xfrm>
          <a:prstGeom prst="rect">
            <a:avLst/>
          </a:prstGeom>
        </p:spPr>
      </p:pic>
      <p:sp>
        <p:nvSpPr>
          <p:cNvPr id="5" name="AutoShape 6">
            <a:extLst>
              <a:ext uri="{FF2B5EF4-FFF2-40B4-BE49-F238E27FC236}">
                <a16:creationId xmlns:a16="http://schemas.microsoft.com/office/drawing/2014/main" id="{B6BBAB62-7CA1-EB47-14AE-B2477EE0790E}"/>
              </a:ext>
            </a:extLst>
          </p:cNvPr>
          <p:cNvSpPr/>
          <p:nvPr/>
        </p:nvSpPr>
        <p:spPr>
          <a:xfrm rot="16200000">
            <a:off x="-2422058" y="2418379"/>
            <a:ext cx="6376438" cy="1550680"/>
          </a:xfrm>
          <a:prstGeom prst="rect">
            <a:avLst/>
          </a:prstGeom>
          <a:solidFill>
            <a:srgbClr val="2E4A59"/>
          </a:solidFill>
        </p:spPr>
      </p:sp>
      <p:pic>
        <p:nvPicPr>
          <p:cNvPr id="6" name="Picture 2" descr="Text, whiteboard&#10;&#10;Description automatically generated">
            <a:extLst>
              <a:ext uri="{FF2B5EF4-FFF2-40B4-BE49-F238E27FC236}">
                <a16:creationId xmlns:a16="http://schemas.microsoft.com/office/drawing/2014/main" id="{BED52199-2A53-C951-492A-F5EDB7A61504}"/>
              </a:ext>
            </a:extLst>
          </p:cNvPr>
          <p:cNvPicPr>
            <a:picLocks noChangeAspect="1"/>
          </p:cNvPicPr>
          <p:nvPr/>
        </p:nvPicPr>
        <p:blipFill>
          <a:blip r:embed="rId4"/>
          <a:stretch>
            <a:fillRect/>
          </a:stretch>
        </p:blipFill>
        <p:spPr>
          <a:xfrm>
            <a:off x="1664258" y="471957"/>
            <a:ext cx="4705244" cy="5698422"/>
          </a:xfrm>
          <a:prstGeom prst="rect">
            <a:avLst/>
          </a:prstGeom>
        </p:spPr>
      </p:pic>
      <p:pic>
        <p:nvPicPr>
          <p:cNvPr id="8" name="Picture 19">
            <a:extLst>
              <a:ext uri="{FF2B5EF4-FFF2-40B4-BE49-F238E27FC236}">
                <a16:creationId xmlns:a16="http://schemas.microsoft.com/office/drawing/2014/main" id="{F5383E39-AA87-D841-ADFE-C01EED680E0D}"/>
              </a:ext>
            </a:extLst>
          </p:cNvPr>
          <p:cNvPicPr>
            <a:picLocks noChangeAspect="1"/>
          </p:cNvPicPr>
          <p:nvPr/>
        </p:nvPicPr>
        <p:blipFill>
          <a:blip r:embed="rId5"/>
          <a:srcRect/>
          <a:stretch>
            <a:fillRect/>
          </a:stretch>
        </p:blipFill>
        <p:spPr>
          <a:xfrm>
            <a:off x="-70223" y="5622206"/>
            <a:ext cx="1597564" cy="668668"/>
          </a:xfrm>
          <a:prstGeom prst="rect">
            <a:avLst/>
          </a:prstGeom>
        </p:spPr>
      </p:pic>
    </p:spTree>
    <p:extLst>
      <p:ext uri="{BB962C8B-B14F-4D97-AF65-F5344CB8AC3E}">
        <p14:creationId xmlns:p14="http://schemas.microsoft.com/office/powerpoint/2010/main" val="205617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indoor&#10;&#10;Description automatically generated">
            <a:extLst>
              <a:ext uri="{FF2B5EF4-FFF2-40B4-BE49-F238E27FC236}">
                <a16:creationId xmlns:a16="http://schemas.microsoft.com/office/drawing/2014/main" id="{E0C91F42-14E5-B5D2-CD5F-60C222FE2831}"/>
              </a:ext>
            </a:extLst>
          </p:cNvPr>
          <p:cNvPicPr>
            <a:picLocks noChangeAspect="1"/>
          </p:cNvPicPr>
          <p:nvPr/>
        </p:nvPicPr>
        <p:blipFill>
          <a:blip r:embed="rId3"/>
          <a:stretch>
            <a:fillRect/>
          </a:stretch>
        </p:blipFill>
        <p:spPr>
          <a:xfrm>
            <a:off x="1547004" y="1268702"/>
            <a:ext cx="5762444" cy="4320596"/>
          </a:xfrm>
          <a:prstGeom prst="rect">
            <a:avLst/>
          </a:prstGeom>
        </p:spPr>
      </p:pic>
      <p:pic>
        <p:nvPicPr>
          <p:cNvPr id="3" name="Picture 3">
            <a:extLst>
              <a:ext uri="{FF2B5EF4-FFF2-40B4-BE49-F238E27FC236}">
                <a16:creationId xmlns:a16="http://schemas.microsoft.com/office/drawing/2014/main" id="{C13C7139-B578-FC6E-A3D4-DAE997FFEEA6}"/>
              </a:ext>
            </a:extLst>
          </p:cNvPr>
          <p:cNvPicPr>
            <a:picLocks noChangeAspect="1"/>
          </p:cNvPicPr>
          <p:nvPr/>
        </p:nvPicPr>
        <p:blipFill>
          <a:blip r:embed="rId4"/>
          <a:stretch>
            <a:fillRect/>
          </a:stretch>
        </p:blipFill>
        <p:spPr>
          <a:xfrm>
            <a:off x="7427345" y="279618"/>
            <a:ext cx="4525991" cy="5910574"/>
          </a:xfrm>
          <a:prstGeom prst="rect">
            <a:avLst/>
          </a:prstGeom>
        </p:spPr>
      </p:pic>
      <p:sp>
        <p:nvSpPr>
          <p:cNvPr id="5" name="AutoShape 6">
            <a:extLst>
              <a:ext uri="{FF2B5EF4-FFF2-40B4-BE49-F238E27FC236}">
                <a16:creationId xmlns:a16="http://schemas.microsoft.com/office/drawing/2014/main" id="{F83629B1-A3B7-1A19-156F-64B039DE795F}"/>
              </a:ext>
            </a:extLst>
          </p:cNvPr>
          <p:cNvSpPr/>
          <p:nvPr/>
        </p:nvSpPr>
        <p:spPr>
          <a:xfrm rot="16200000">
            <a:off x="-2659285" y="2669983"/>
            <a:ext cx="6865268" cy="1536303"/>
          </a:xfrm>
          <a:prstGeom prst="rect">
            <a:avLst/>
          </a:prstGeom>
          <a:solidFill>
            <a:srgbClr val="2E4A59"/>
          </a:solidFill>
        </p:spPr>
      </p:sp>
      <p:pic>
        <p:nvPicPr>
          <p:cNvPr id="7" name="Picture 19">
            <a:extLst>
              <a:ext uri="{FF2B5EF4-FFF2-40B4-BE49-F238E27FC236}">
                <a16:creationId xmlns:a16="http://schemas.microsoft.com/office/drawing/2014/main" id="{C430F16D-03CA-85B7-33D0-B6034B7A54EF}"/>
              </a:ext>
            </a:extLst>
          </p:cNvPr>
          <p:cNvPicPr>
            <a:picLocks noChangeAspect="1"/>
          </p:cNvPicPr>
          <p:nvPr/>
        </p:nvPicPr>
        <p:blipFill>
          <a:blip r:embed="rId5"/>
          <a:srcRect/>
          <a:stretch>
            <a:fillRect/>
          </a:stretch>
        </p:blipFill>
        <p:spPr>
          <a:xfrm>
            <a:off x="-55846" y="5981640"/>
            <a:ext cx="1597564" cy="668668"/>
          </a:xfrm>
          <a:prstGeom prst="rect">
            <a:avLst/>
          </a:prstGeom>
        </p:spPr>
      </p:pic>
    </p:spTree>
    <p:extLst>
      <p:ext uri="{BB962C8B-B14F-4D97-AF65-F5344CB8AC3E}">
        <p14:creationId xmlns:p14="http://schemas.microsoft.com/office/powerpoint/2010/main" val="15452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088B23AD-C6C0-D603-54F2-98DC7D4F848B}"/>
              </a:ext>
            </a:extLst>
          </p:cNvPr>
          <p:cNvPicPr>
            <a:picLocks noChangeAspect="1"/>
          </p:cNvPicPr>
          <p:nvPr/>
        </p:nvPicPr>
        <p:blipFill>
          <a:blip r:embed="rId3"/>
          <a:stretch>
            <a:fillRect/>
          </a:stretch>
        </p:blipFill>
        <p:spPr>
          <a:xfrm>
            <a:off x="957534" y="481732"/>
            <a:ext cx="10621990" cy="6095818"/>
          </a:xfrm>
          <a:prstGeom prst="rect">
            <a:avLst/>
          </a:prstGeom>
        </p:spPr>
      </p:pic>
    </p:spTree>
    <p:extLst>
      <p:ext uri="{BB962C8B-B14F-4D97-AF65-F5344CB8AC3E}">
        <p14:creationId xmlns:p14="http://schemas.microsoft.com/office/powerpoint/2010/main" val="183808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81877A7-5C8B-1913-DD8F-4D29AB32FAB2}"/>
              </a:ext>
            </a:extLst>
          </p:cNvPr>
          <p:cNvGraphicFramePr>
            <a:graphicFrameLocks noGrp="1"/>
          </p:cNvGraphicFramePr>
          <p:nvPr>
            <p:extLst>
              <p:ext uri="{D42A27DB-BD31-4B8C-83A1-F6EECF244321}">
                <p14:modId xmlns:p14="http://schemas.microsoft.com/office/powerpoint/2010/main" val="4111707447"/>
              </p:ext>
            </p:extLst>
          </p:nvPr>
        </p:nvGraphicFramePr>
        <p:xfrm>
          <a:off x="56029" y="347382"/>
          <a:ext cx="12089514" cy="6432150"/>
        </p:xfrm>
        <a:graphic>
          <a:graphicData uri="http://schemas.openxmlformats.org/drawingml/2006/table">
            <a:tbl>
              <a:tblPr firstRow="1" bandRow="1">
                <a:tableStyleId>{5C22544A-7EE6-4342-B048-85BDC9FD1C3A}</a:tableStyleId>
              </a:tblPr>
              <a:tblGrid>
                <a:gridCol w="1645680">
                  <a:extLst>
                    <a:ext uri="{9D8B030D-6E8A-4147-A177-3AD203B41FA5}">
                      <a16:colId xmlns:a16="http://schemas.microsoft.com/office/drawing/2014/main" val="3410726600"/>
                    </a:ext>
                  </a:extLst>
                </a:gridCol>
                <a:gridCol w="1942470">
                  <a:extLst>
                    <a:ext uri="{9D8B030D-6E8A-4147-A177-3AD203B41FA5}">
                      <a16:colId xmlns:a16="http://schemas.microsoft.com/office/drawing/2014/main" val="328820776"/>
                    </a:ext>
                  </a:extLst>
                </a:gridCol>
                <a:gridCol w="2125341">
                  <a:extLst>
                    <a:ext uri="{9D8B030D-6E8A-4147-A177-3AD203B41FA5}">
                      <a16:colId xmlns:a16="http://schemas.microsoft.com/office/drawing/2014/main" val="740518601"/>
                    </a:ext>
                  </a:extLst>
                </a:gridCol>
                <a:gridCol w="2125341">
                  <a:extLst>
                    <a:ext uri="{9D8B030D-6E8A-4147-A177-3AD203B41FA5}">
                      <a16:colId xmlns:a16="http://schemas.microsoft.com/office/drawing/2014/main" val="413798889"/>
                    </a:ext>
                  </a:extLst>
                </a:gridCol>
                <a:gridCol w="2125341">
                  <a:extLst>
                    <a:ext uri="{9D8B030D-6E8A-4147-A177-3AD203B41FA5}">
                      <a16:colId xmlns:a16="http://schemas.microsoft.com/office/drawing/2014/main" val="2975312755"/>
                    </a:ext>
                  </a:extLst>
                </a:gridCol>
                <a:gridCol w="2125341">
                  <a:extLst>
                    <a:ext uri="{9D8B030D-6E8A-4147-A177-3AD203B41FA5}">
                      <a16:colId xmlns:a16="http://schemas.microsoft.com/office/drawing/2014/main" val="3257466388"/>
                    </a:ext>
                  </a:extLst>
                </a:gridCol>
              </a:tblGrid>
              <a:tr h="470647">
                <a:tc>
                  <a:txBody>
                    <a:bodyPr/>
                    <a:lstStyle/>
                    <a:p>
                      <a:pPr algn="l"/>
                      <a:r>
                        <a:rPr lang="en-US" sz="1200"/>
                        <a:t>Instructional</a:t>
                      </a:r>
                    </a:p>
                    <a:p>
                      <a:pPr lvl="0" algn="l">
                        <a:buNone/>
                      </a:pPr>
                      <a:r>
                        <a:rPr lang="en-US" sz="1200"/>
                        <a:t>Activities</a:t>
                      </a:r>
                    </a:p>
                  </a:txBody>
                  <a:tcPr/>
                </a:tc>
                <a:tc>
                  <a:txBody>
                    <a:bodyPr/>
                    <a:lstStyle/>
                    <a:p>
                      <a:pPr algn="ctr"/>
                      <a:r>
                        <a:rPr lang="en-US" sz="1200"/>
                        <a:t>Day 1</a:t>
                      </a:r>
                    </a:p>
                  </a:txBody>
                  <a:tcPr/>
                </a:tc>
                <a:tc>
                  <a:txBody>
                    <a:bodyPr/>
                    <a:lstStyle/>
                    <a:p>
                      <a:pPr algn="ctr"/>
                      <a:r>
                        <a:rPr lang="en-US" sz="1200"/>
                        <a:t>Day 2</a:t>
                      </a:r>
                    </a:p>
                  </a:txBody>
                  <a:tcPr/>
                </a:tc>
                <a:tc>
                  <a:txBody>
                    <a:bodyPr/>
                    <a:lstStyle/>
                    <a:p>
                      <a:pPr algn="ctr"/>
                      <a:r>
                        <a:rPr lang="en-US" sz="1200"/>
                        <a:t>Day 3</a:t>
                      </a:r>
                    </a:p>
                  </a:txBody>
                  <a:tcPr/>
                </a:tc>
                <a:tc>
                  <a:txBody>
                    <a:bodyPr/>
                    <a:lstStyle/>
                    <a:p>
                      <a:pPr algn="ctr"/>
                      <a:r>
                        <a:rPr lang="en-US" sz="1200"/>
                        <a:t>Day 4</a:t>
                      </a:r>
                    </a:p>
                  </a:txBody>
                  <a:tcPr/>
                </a:tc>
                <a:tc>
                  <a:txBody>
                    <a:bodyPr/>
                    <a:lstStyle/>
                    <a:p>
                      <a:pPr algn="ctr"/>
                      <a:r>
                        <a:rPr lang="en-US" sz="1200"/>
                        <a:t>Day 5</a:t>
                      </a:r>
                    </a:p>
                  </a:txBody>
                  <a:tcPr/>
                </a:tc>
                <a:extLst>
                  <a:ext uri="{0D108BD9-81ED-4DB2-BD59-A6C34878D82A}">
                    <a16:rowId xmlns:a16="http://schemas.microsoft.com/office/drawing/2014/main" val="2784548012"/>
                  </a:ext>
                </a:extLst>
              </a:tr>
              <a:tr h="729701">
                <a:tc>
                  <a:txBody>
                    <a:bodyPr/>
                    <a:lstStyle/>
                    <a:p>
                      <a:pPr algn="l"/>
                      <a:r>
                        <a:rPr lang="en-US" sz="1200" b="1">
                          <a:solidFill>
                            <a:schemeClr val="bg1"/>
                          </a:solidFill>
                        </a:rPr>
                        <a:t>Phonemic</a:t>
                      </a:r>
                    </a:p>
                    <a:p>
                      <a:pPr lvl="0" algn="l">
                        <a:buNone/>
                      </a:pPr>
                      <a:r>
                        <a:rPr lang="en-US" sz="1200" b="1">
                          <a:solidFill>
                            <a:schemeClr val="bg1"/>
                          </a:solidFill>
                        </a:rPr>
                        <a:t>Awareness</a:t>
                      </a:r>
                    </a:p>
                  </a:txBody>
                  <a:tcPr>
                    <a:solidFill>
                      <a:schemeClr val="accent1"/>
                    </a:solidFill>
                  </a:tcPr>
                </a:tc>
                <a:tc>
                  <a:txBody>
                    <a:bodyPr/>
                    <a:lstStyle/>
                    <a:p>
                      <a:pPr lvl="0" algn="l">
                        <a:buNone/>
                      </a:pPr>
                      <a:r>
                        <a:rPr lang="en-US" sz="1200" b="0" i="0" u="none" strike="noStrike" noProof="0">
                          <a:latin typeface="Calibri"/>
                        </a:rPr>
                        <a:t>Say It and Move It</a:t>
                      </a:r>
                      <a:endParaRPr lang="en-US" sz="1200"/>
                    </a:p>
                  </a:txBody>
                  <a:tcPr/>
                </a:tc>
                <a:tc>
                  <a:txBody>
                    <a:bodyPr/>
                    <a:lstStyle/>
                    <a:p>
                      <a:pPr lvl="0" algn="l">
                        <a:buNone/>
                      </a:pPr>
                      <a:r>
                        <a:rPr lang="en-US" sz="1200" b="0" i="0" u="none" strike="noStrike" noProof="0">
                          <a:latin typeface="Calibri"/>
                        </a:rPr>
                        <a:t>Sorting Game</a:t>
                      </a:r>
                      <a:br>
                        <a:rPr lang="en-US" sz="1200" b="0" i="0" u="none" strike="noStrike" noProof="0">
                          <a:latin typeface="Calibri"/>
                        </a:rPr>
                      </a:br>
                      <a:r>
                        <a:rPr lang="en-US" sz="1200" b="0" i="0" u="none" strike="noStrike" noProof="0">
                          <a:latin typeface="Calibri"/>
                        </a:rPr>
                        <a:t>(Sort pictures with</a:t>
                      </a:r>
                      <a:br>
                        <a:rPr lang="en-US" sz="1200" b="0" i="0" u="none" strike="noStrike" noProof="0">
                          <a:latin typeface="Calibri"/>
                        </a:rPr>
                      </a:br>
                      <a:r>
                        <a:rPr lang="en-US" sz="1200" b="0" i="0" u="none" strike="noStrike" noProof="0">
                          <a:latin typeface="Calibri"/>
                        </a:rPr>
                        <a:t>2, 3, or 4 phonemes)</a:t>
                      </a:r>
                      <a:endParaRPr lang="en-US" sz="1200"/>
                    </a:p>
                  </a:txBody>
                  <a:tcPr/>
                </a:tc>
                <a:tc>
                  <a:txBody>
                    <a:bodyPr/>
                    <a:lstStyle/>
                    <a:p>
                      <a:pPr lvl="0" algn="l">
                        <a:buNone/>
                      </a:pPr>
                      <a:r>
                        <a:rPr lang="en-US" sz="1200" b="0" i="0" u="none" strike="noStrike" noProof="0">
                          <a:latin typeface="Calibri"/>
                        </a:rPr>
                        <a:t>Elkonin Boxes</a:t>
                      </a:r>
                      <a:br>
                        <a:rPr lang="en-US" sz="1200" b="0" i="0" u="none" strike="noStrike" noProof="0">
                          <a:latin typeface="Calibri"/>
                        </a:rPr>
                      </a:br>
                      <a:endParaRPr lang="en-US" sz="1200" b="0" i="0" u="none" strike="noStrike" noProof="0">
                        <a:latin typeface="Calibri"/>
                      </a:endParaRPr>
                    </a:p>
                  </a:txBody>
                  <a:tcPr/>
                </a:tc>
                <a:tc>
                  <a:txBody>
                    <a:bodyPr/>
                    <a:lstStyle/>
                    <a:p>
                      <a:pPr lvl="0" algn="l">
                        <a:buNone/>
                      </a:pPr>
                      <a:r>
                        <a:rPr lang="en-US" sz="1200" b="0" i="0" u="none" strike="noStrike" noProof="0">
                          <a:latin typeface="Calibri"/>
                        </a:rPr>
                        <a:t>Switch It – sound changing game</a:t>
                      </a:r>
                      <a:endParaRPr lang="en-US" sz="1200"/>
                    </a:p>
                  </a:txBody>
                  <a:tcPr/>
                </a:tc>
                <a:tc>
                  <a:txBody>
                    <a:bodyPr/>
                    <a:lstStyle/>
                    <a:p>
                      <a:pPr lvl="0" algn="l">
                        <a:buNone/>
                      </a:pPr>
                      <a:r>
                        <a:rPr lang="en-US" sz="1200" b="0" i="0" u="none" strike="noStrike" noProof="0">
                          <a:latin typeface="Calibri"/>
                        </a:rPr>
                        <a:t>Sorting Game</a:t>
                      </a:r>
                      <a:br>
                        <a:rPr lang="en-US" sz="1200" b="0" i="0" u="none" strike="noStrike" noProof="0">
                          <a:latin typeface="Calibri"/>
                        </a:rPr>
                      </a:br>
                      <a:r>
                        <a:rPr lang="en-US" sz="1200" b="0" i="0" u="none" strike="noStrike" noProof="0">
                          <a:latin typeface="Calibri"/>
                        </a:rPr>
                        <a:t>(Sort pictures with</a:t>
                      </a:r>
                      <a:br>
                        <a:rPr lang="en-US" sz="1200" b="0" i="0" u="none" strike="noStrike" noProof="0">
                          <a:latin typeface="Calibri"/>
                        </a:rPr>
                      </a:br>
                      <a:r>
                        <a:rPr lang="en-US" sz="1200" b="0" i="0" u="none" strike="noStrike" noProof="0">
                          <a:latin typeface="Calibri"/>
                        </a:rPr>
                        <a:t>2, 3, or 4 phonemes)</a:t>
                      </a:r>
                      <a:endParaRPr lang="en-US" sz="1200"/>
                    </a:p>
                  </a:txBody>
                  <a:tcPr/>
                </a:tc>
                <a:extLst>
                  <a:ext uri="{0D108BD9-81ED-4DB2-BD59-A6C34878D82A}">
                    <a16:rowId xmlns:a16="http://schemas.microsoft.com/office/drawing/2014/main" val="2932710883"/>
                  </a:ext>
                </a:extLst>
              </a:tr>
              <a:tr h="632297">
                <a:tc rowSpan="2">
                  <a:txBody>
                    <a:bodyPr/>
                    <a:lstStyle/>
                    <a:p>
                      <a:pPr lvl="0" algn="l">
                        <a:buNone/>
                      </a:pPr>
                      <a:r>
                        <a:rPr lang="en-US" sz="1200" b="1" i="0" u="none" strike="noStrike" noProof="0">
                          <a:solidFill>
                            <a:schemeClr val="bg1"/>
                          </a:solidFill>
                          <a:latin typeface="Calibri"/>
                        </a:rPr>
                        <a:t>Phoneme-</a:t>
                      </a:r>
                      <a:br>
                        <a:rPr lang="en-US" sz="1200" b="1" i="0" u="none" strike="noStrike" noProof="0">
                          <a:solidFill>
                            <a:srgbClr val="FFFFFF"/>
                          </a:solidFill>
                          <a:latin typeface="Calibri"/>
                        </a:rPr>
                      </a:br>
                      <a:r>
                        <a:rPr lang="en-US" sz="1200" b="1" i="0" u="none" strike="noStrike" noProof="0">
                          <a:solidFill>
                            <a:schemeClr val="bg1"/>
                          </a:solidFill>
                          <a:latin typeface="Calibri"/>
                        </a:rPr>
                        <a:t>Grapheme</a:t>
                      </a:r>
                      <a:br>
                        <a:rPr lang="en-US" sz="1200" b="1" i="0" u="none" strike="noStrike" noProof="0">
                          <a:solidFill>
                            <a:srgbClr val="FFFFFF"/>
                          </a:solidFill>
                          <a:latin typeface="Calibri"/>
                        </a:rPr>
                      </a:br>
                      <a:r>
                        <a:rPr lang="en-US" sz="1200" b="1" i="0" u="none" strike="noStrike" noProof="0">
                          <a:solidFill>
                            <a:schemeClr val="bg1"/>
                          </a:solidFill>
                          <a:latin typeface="Calibri"/>
                        </a:rPr>
                        <a:t>Correspondences</a:t>
                      </a:r>
                      <a:endParaRPr lang="en-US" sz="1200" b="1">
                        <a:solidFill>
                          <a:schemeClr val="bg1"/>
                        </a:solidFill>
                      </a:endParaRPr>
                    </a:p>
                  </a:txBody>
                  <a:tcPr>
                    <a:solidFill>
                      <a:schemeClr val="accent1"/>
                    </a:solidFill>
                  </a:tcPr>
                </a:tc>
                <a:tc>
                  <a:txBody>
                    <a:bodyPr/>
                    <a:lstStyle/>
                    <a:p>
                      <a:pPr lvl="0" algn="l">
                        <a:buNone/>
                      </a:pPr>
                      <a:r>
                        <a:rPr lang="en-US" sz="1200" b="0" i="0" u="none" strike="noStrike" noProof="0">
                          <a:latin typeface="Calibri"/>
                        </a:rPr>
                        <a:t>Visual Drill</a:t>
                      </a:r>
                    </a:p>
                  </a:txBody>
                  <a:tcPr/>
                </a:tc>
                <a:tc>
                  <a:txBody>
                    <a:bodyPr/>
                    <a:lstStyle/>
                    <a:p>
                      <a:pPr lvl="0" algn="l">
                        <a:buNone/>
                      </a:pPr>
                      <a:r>
                        <a:rPr lang="en-US" sz="1200" b="0" i="0" u="none" strike="noStrike" noProof="0">
                          <a:latin typeface="Calibri"/>
                        </a:rPr>
                        <a:t>Visual Drill</a:t>
                      </a:r>
                      <a:br>
                        <a:rPr lang="en-US" sz="1200" b="0" i="0" u="none" strike="noStrike" noProof="0">
                          <a:latin typeface="Calibri"/>
                        </a:rPr>
                      </a:br>
                      <a:endParaRPr lang="en-US" sz="1200" b="0" i="0" u="none" strike="noStrike" noProof="0">
                        <a:latin typeface="Calibri"/>
                      </a:endParaRPr>
                    </a:p>
                  </a:txBody>
                  <a:tcPr/>
                </a:tc>
                <a:tc>
                  <a:txBody>
                    <a:bodyPr/>
                    <a:lstStyle/>
                    <a:p>
                      <a:pPr lvl="0" algn="l">
                        <a:buNone/>
                      </a:pPr>
                      <a:r>
                        <a:rPr lang="en-US" sz="1200" b="0" i="0" u="none" strike="noStrike" noProof="0">
                          <a:latin typeface="Calibri"/>
                        </a:rPr>
                        <a:t>Visual Drill</a:t>
                      </a:r>
                      <a:br>
                        <a:rPr lang="en-US" sz="1200" b="0" i="0" u="none" strike="noStrike" noProof="0">
                          <a:latin typeface="Calibri"/>
                        </a:rPr>
                      </a:br>
                      <a:endParaRPr lang="en-US" sz="1200" b="0" i="0" u="none" strike="noStrike" noProof="0">
                        <a:latin typeface="Calibri"/>
                      </a:endParaRPr>
                    </a:p>
                  </a:txBody>
                  <a:tcPr/>
                </a:tc>
                <a:tc>
                  <a:txBody>
                    <a:bodyPr/>
                    <a:lstStyle/>
                    <a:p>
                      <a:pPr lvl="0" algn="l">
                        <a:buNone/>
                      </a:pPr>
                      <a:r>
                        <a:rPr lang="en-US" sz="1200" b="0" i="0" u="none" strike="noStrike" noProof="0">
                          <a:latin typeface="Calibri"/>
                        </a:rPr>
                        <a:t>Visual Drill</a:t>
                      </a:r>
                      <a:br>
                        <a:rPr lang="en-US" sz="1200" b="0" i="0" u="none" strike="noStrike" noProof="0">
                          <a:latin typeface="Calibri"/>
                        </a:rPr>
                      </a:br>
                      <a:br>
                        <a:rPr lang="en-US" sz="1200" b="0" i="0" u="none" strike="noStrike" noProof="0">
                          <a:latin typeface="Calibri"/>
                        </a:rPr>
                      </a:br>
                      <a:endParaRPr lang="en-US" sz="1200" b="0" i="0" u="none" strike="noStrike" noProof="0">
                        <a:latin typeface="Calibri"/>
                      </a:endParaRPr>
                    </a:p>
                  </a:txBody>
                  <a:tcPr/>
                </a:tc>
                <a:tc>
                  <a:txBody>
                    <a:bodyPr/>
                    <a:lstStyle/>
                    <a:p>
                      <a:pPr lvl="0" algn="l">
                        <a:buNone/>
                      </a:pPr>
                      <a:r>
                        <a:rPr lang="en-US" sz="1200" b="0" i="0" u="none" strike="noStrike" noProof="0">
                          <a:latin typeface="Calibri"/>
                        </a:rPr>
                        <a:t>Visual Drill</a:t>
                      </a:r>
                      <a:br>
                        <a:rPr lang="en-US" sz="1200" b="0" i="0" u="none" strike="noStrike" noProof="0">
                          <a:latin typeface="Calibri"/>
                        </a:rPr>
                      </a:br>
                      <a:endParaRPr lang="en-US" sz="1200" b="0" i="0" u="none" strike="noStrike" noProof="0">
                        <a:latin typeface="Calibri"/>
                      </a:endParaRPr>
                    </a:p>
                  </a:txBody>
                  <a:tcPr/>
                </a:tc>
                <a:extLst>
                  <a:ext uri="{0D108BD9-81ED-4DB2-BD59-A6C34878D82A}">
                    <a16:rowId xmlns:a16="http://schemas.microsoft.com/office/drawing/2014/main" val="1563105238"/>
                  </a:ext>
                </a:extLst>
              </a:tr>
              <a:tr h="649941">
                <a:tc vMerge="1">
                  <a:txBody>
                    <a:bodyPr/>
                    <a:lstStyle/>
                    <a:p>
                      <a:pPr lvl="0" algn="l">
                        <a:buNone/>
                      </a:pPr>
                      <a:endParaRPr lang="en-US" sz="1400" b="0" i="0" u="none" strike="noStrike" noProof="0">
                        <a:latin typeface="Calibri"/>
                      </a:endParaRPr>
                    </a:p>
                  </a:txBody>
                  <a:tcPr/>
                </a:tc>
                <a:tc>
                  <a:txBody>
                    <a:bodyPr/>
                    <a:lstStyle/>
                    <a:p>
                      <a:pPr lvl="0" algn="l">
                        <a:buNone/>
                      </a:pPr>
                      <a:r>
                        <a:rPr lang="en-US" sz="1200" b="0" i="0" u="none" strike="noStrike" noProof="0"/>
                        <a:t>Auditory Drill</a:t>
                      </a:r>
                      <a:br>
                        <a:rPr lang="en-US" sz="1200" b="0" i="0" u="none" strike="noStrike" noProof="0"/>
                      </a:br>
                      <a:r>
                        <a:rPr lang="en-US" sz="1200" b="0" i="0" u="none" strike="noStrike" noProof="0"/>
                        <a:t>(Present phonemes)</a:t>
                      </a:r>
                      <a:endParaRPr lang="en-US" sz="1200"/>
                    </a:p>
                  </a:txBody>
                  <a:tcPr/>
                </a:tc>
                <a:tc>
                  <a:txBody>
                    <a:bodyPr/>
                    <a:lstStyle/>
                    <a:p>
                      <a:pPr lvl="0" algn="l">
                        <a:buNone/>
                      </a:pPr>
                      <a:r>
                        <a:rPr lang="en-US" sz="1200" b="0" i="0" u="none" strike="noStrike" noProof="0"/>
                        <a:t>Auditory Drill</a:t>
                      </a:r>
                      <a:br>
                        <a:rPr lang="en-US" sz="1200" b="0" i="0" u="none" strike="noStrike" noProof="0"/>
                      </a:br>
                      <a:r>
                        <a:rPr lang="en-US" sz="1200" b="0" i="0" u="none" strike="noStrike" noProof="0"/>
                        <a:t>(Present phonemes)</a:t>
                      </a:r>
                    </a:p>
                    <a:p>
                      <a:pPr lvl="0" algn="l">
                        <a:buNone/>
                      </a:pPr>
                      <a:endParaRPr lang="en-US" sz="1200" b="0" i="0" u="none" strike="noStrike" noProof="0">
                        <a:latin typeface="Calibri"/>
                      </a:endParaRPr>
                    </a:p>
                  </a:txBody>
                  <a:tcPr/>
                </a:tc>
                <a:tc>
                  <a:txBody>
                    <a:bodyPr/>
                    <a:lstStyle/>
                    <a:p>
                      <a:pPr lvl="0" algn="l">
                        <a:buNone/>
                      </a:pPr>
                      <a:r>
                        <a:rPr lang="en-US" sz="1200" b="0" i="0" u="none" strike="noStrike" noProof="0"/>
                        <a:t>Auditory Drill</a:t>
                      </a:r>
                      <a:br>
                        <a:rPr lang="en-US" sz="1200" b="0" i="0" u="none" strike="noStrike" noProof="0"/>
                      </a:br>
                      <a:r>
                        <a:rPr lang="en-US" sz="1200" b="0" i="0" u="none" strike="noStrike" noProof="0"/>
                        <a:t>(Present phonemes)</a:t>
                      </a:r>
                      <a:endParaRPr lang="en-US" sz="1200"/>
                    </a:p>
                  </a:txBody>
                  <a:tcPr/>
                </a:tc>
                <a:tc>
                  <a:txBody>
                    <a:bodyPr/>
                    <a:lstStyle/>
                    <a:p>
                      <a:pPr lvl="0" algn="l">
                        <a:buNone/>
                      </a:pPr>
                      <a:r>
                        <a:rPr lang="en-US" sz="1200" b="0" i="0" u="none" strike="noStrike" noProof="0"/>
                        <a:t>Auditory Drill</a:t>
                      </a:r>
                      <a:br>
                        <a:rPr lang="en-US" sz="1200" b="0" i="0" u="none" strike="noStrike" noProof="0"/>
                      </a:br>
                      <a:r>
                        <a:rPr lang="en-US" sz="1200" b="0" i="0" u="none" strike="noStrike" noProof="0"/>
                        <a:t>(Present phonemes)</a:t>
                      </a:r>
                    </a:p>
                    <a:p>
                      <a:pPr lvl="0" algn="l">
                        <a:buNone/>
                      </a:pPr>
                      <a:endParaRPr lang="en-US" sz="1200" b="0" i="0" u="none" strike="noStrike" noProof="0">
                        <a:latin typeface="Calibri"/>
                      </a:endParaRPr>
                    </a:p>
                  </a:txBody>
                  <a:tcPr/>
                </a:tc>
                <a:tc>
                  <a:txBody>
                    <a:bodyPr/>
                    <a:lstStyle/>
                    <a:p>
                      <a:pPr lvl="0" algn="l">
                        <a:buNone/>
                      </a:pPr>
                      <a:r>
                        <a:rPr lang="en-US" sz="1200" b="0" i="0" u="none" strike="noStrike" noProof="0"/>
                        <a:t>Auditory Drill</a:t>
                      </a:r>
                      <a:br>
                        <a:rPr lang="en-US" sz="1200" b="0" i="0" u="none" strike="noStrike" noProof="0"/>
                      </a:br>
                      <a:r>
                        <a:rPr lang="en-US" sz="1200" b="0" i="0" u="none" strike="noStrike" noProof="0"/>
                        <a:t>(Present phonemes)</a:t>
                      </a:r>
                      <a:endParaRPr lang="en-US" sz="1200"/>
                    </a:p>
                  </a:txBody>
                  <a:tcPr/>
                </a:tc>
                <a:extLst>
                  <a:ext uri="{0D108BD9-81ED-4DB2-BD59-A6C34878D82A}">
                    <a16:rowId xmlns:a16="http://schemas.microsoft.com/office/drawing/2014/main" val="546954307"/>
                  </a:ext>
                </a:extLst>
              </a:tr>
              <a:tr h="632297">
                <a:tc>
                  <a:txBody>
                    <a:bodyPr/>
                    <a:lstStyle/>
                    <a:p>
                      <a:pPr lvl="0" algn="l">
                        <a:buNone/>
                      </a:pPr>
                      <a:r>
                        <a:rPr lang="en-US" sz="1200" b="1" i="0" u="none" strike="noStrike" noProof="0">
                          <a:solidFill>
                            <a:schemeClr val="bg1"/>
                          </a:solidFill>
                          <a:latin typeface="Calibri"/>
                        </a:rPr>
                        <a:t>Decoding and</a:t>
                      </a:r>
                      <a:br>
                        <a:rPr lang="en-US" sz="1200" b="1" i="0" u="none" strike="noStrike" noProof="0">
                          <a:solidFill>
                            <a:srgbClr val="FFFFFF"/>
                          </a:solidFill>
                          <a:latin typeface="Calibri"/>
                        </a:rPr>
                      </a:br>
                      <a:r>
                        <a:rPr lang="en-US" sz="1200" b="1" i="0" u="none" strike="noStrike" noProof="0">
                          <a:solidFill>
                            <a:schemeClr val="bg1"/>
                          </a:solidFill>
                          <a:latin typeface="Calibri"/>
                        </a:rPr>
                        <a:t>Encoding</a:t>
                      </a:r>
                      <a:endParaRPr lang="en-US" sz="1200" b="1">
                        <a:solidFill>
                          <a:schemeClr val="bg1"/>
                        </a:solidFill>
                      </a:endParaRPr>
                    </a:p>
                  </a:txBody>
                  <a:tcPr>
                    <a:solidFill>
                      <a:schemeClr val="accent1"/>
                    </a:solidFill>
                  </a:tcPr>
                </a:tc>
                <a:tc>
                  <a:txBody>
                    <a:bodyPr/>
                    <a:lstStyle/>
                    <a:p>
                      <a:pPr lvl="0" algn="l">
                        <a:buNone/>
                      </a:pPr>
                      <a:r>
                        <a:rPr lang="en-US" sz="1200" b="0" i="0" u="none" strike="noStrike" noProof="0">
                          <a:latin typeface="Calibri"/>
                        </a:rPr>
                        <a:t>Word List</a:t>
                      </a:r>
                      <a:br>
                        <a:rPr lang="en-US" sz="1200" b="0" i="0" u="none" strike="noStrike" noProof="0">
                          <a:latin typeface="Calibri"/>
                        </a:rPr>
                      </a:br>
                      <a:endParaRPr lang="en-US" sz="1200" b="0" i="0" u="none" strike="noStrike" noProof="0">
                        <a:latin typeface="Calibri"/>
                      </a:endParaRPr>
                    </a:p>
                    <a:p>
                      <a:pPr lvl="0" algn="l">
                        <a:buNone/>
                      </a:pPr>
                      <a:r>
                        <a:rPr lang="en-US" sz="1200" b="0" i="0" u="none" strike="noStrike" noProof="0"/>
                        <a:t>Regular Word Spelling</a:t>
                      </a:r>
                      <a:endParaRPr lang="en-US" sz="1200"/>
                    </a:p>
                  </a:txBody>
                  <a:tcPr/>
                </a:tc>
                <a:tc>
                  <a:txBody>
                    <a:bodyPr/>
                    <a:lstStyle/>
                    <a:p>
                      <a:pPr lvl="0" algn="l">
                        <a:buNone/>
                      </a:pPr>
                      <a:r>
                        <a:rPr lang="en-US" sz="1200" b="0" i="0" u="none" strike="noStrike" noProof="0">
                          <a:latin typeface="Calibri"/>
                        </a:rPr>
                        <a:t>Blending Drill </a:t>
                      </a:r>
                    </a:p>
                    <a:p>
                      <a:pPr lvl="0" algn="l">
                        <a:buNone/>
                      </a:pPr>
                      <a:endParaRPr lang="en-US" sz="1200"/>
                    </a:p>
                  </a:txBody>
                  <a:tcPr/>
                </a:tc>
                <a:tc>
                  <a:txBody>
                    <a:bodyPr/>
                    <a:lstStyle/>
                    <a:p>
                      <a:pPr lvl="0" algn="l">
                        <a:buNone/>
                      </a:pPr>
                      <a:r>
                        <a:rPr lang="en-US" sz="1200" b="0" i="0" u="none" strike="noStrike" noProof="0">
                          <a:latin typeface="Calibri"/>
                        </a:rPr>
                        <a:t>Word Sort</a:t>
                      </a:r>
                    </a:p>
                    <a:p>
                      <a:pPr lvl="0" algn="l">
                        <a:buNone/>
                      </a:pPr>
                      <a:endParaRPr lang="en-US" sz="1200" b="0" i="0" u="none" strike="noStrike" noProof="0">
                        <a:latin typeface="Calibri"/>
                      </a:endParaRPr>
                    </a:p>
                    <a:p>
                      <a:pPr lvl="0" algn="l">
                        <a:buNone/>
                      </a:pPr>
                      <a:r>
                        <a:rPr lang="en-US" sz="1200" b="0" i="0" u="none" strike="noStrike" noProof="0"/>
                        <a:t>Regular Word Spelling</a:t>
                      </a:r>
                      <a:endParaRPr lang="en-US" sz="1200" b="0" i="0" u="none" strike="noStrike" noProof="0">
                        <a:latin typeface="Calibri"/>
                      </a:endParaRPr>
                    </a:p>
                  </a:txBody>
                  <a:tcPr/>
                </a:tc>
                <a:tc>
                  <a:txBody>
                    <a:bodyPr/>
                    <a:lstStyle/>
                    <a:p>
                      <a:pPr lvl="0" algn="l">
                        <a:buNone/>
                      </a:pPr>
                      <a:r>
                        <a:rPr lang="en-US" sz="1200" b="0" i="0" u="none" strike="noStrike" noProof="0">
                          <a:latin typeface="Calibri"/>
                        </a:rPr>
                        <a:t>Word Work Mat </a:t>
                      </a:r>
                      <a:endParaRPr lang="en-US" sz="1200"/>
                    </a:p>
                  </a:txBody>
                  <a:tcPr/>
                </a:tc>
                <a:tc>
                  <a:txBody>
                    <a:bodyPr/>
                    <a:lstStyle/>
                    <a:p>
                      <a:pPr lvl="0" algn="l">
                        <a:buNone/>
                      </a:pPr>
                      <a:r>
                        <a:rPr lang="en-US" sz="1200" b="0" i="0" u="none" strike="noStrike" noProof="0">
                          <a:latin typeface="Calibri"/>
                        </a:rPr>
                        <a:t>Blending Drill</a:t>
                      </a:r>
                    </a:p>
                    <a:p>
                      <a:pPr lvl="0" algn="l">
                        <a:buNone/>
                      </a:pPr>
                      <a:endParaRPr lang="en-US" sz="1200" b="0" i="0" u="none" strike="noStrike" noProof="0">
                        <a:latin typeface="Calibri"/>
                      </a:endParaRPr>
                    </a:p>
                    <a:p>
                      <a:pPr lvl="0" algn="l">
                        <a:buNone/>
                      </a:pPr>
                      <a:r>
                        <a:rPr lang="en-US" sz="1200" b="0" i="0" u="none" strike="noStrike" noProof="0"/>
                        <a:t>Regular Word Spelling</a:t>
                      </a:r>
                      <a:endParaRPr lang="en-US" sz="1200"/>
                    </a:p>
                  </a:txBody>
                  <a:tcPr/>
                </a:tc>
                <a:extLst>
                  <a:ext uri="{0D108BD9-81ED-4DB2-BD59-A6C34878D82A}">
                    <a16:rowId xmlns:a16="http://schemas.microsoft.com/office/drawing/2014/main" val="3888328758"/>
                  </a:ext>
                </a:extLst>
              </a:tr>
              <a:tr h="649941">
                <a:tc>
                  <a:txBody>
                    <a:bodyPr/>
                    <a:lstStyle/>
                    <a:p>
                      <a:pPr lvl="0" algn="l">
                        <a:buNone/>
                      </a:pPr>
                      <a:r>
                        <a:rPr lang="en-US" sz="1200" b="1" i="0" u="none" strike="noStrike" noProof="0">
                          <a:solidFill>
                            <a:schemeClr val="bg1"/>
                          </a:solidFill>
                          <a:latin typeface="Calibri"/>
                        </a:rPr>
                        <a:t>Irregular &amp; High</a:t>
                      </a:r>
                      <a:br>
                        <a:rPr lang="en-US" sz="1200" b="1" i="0" u="none" strike="noStrike" noProof="0">
                          <a:solidFill>
                            <a:srgbClr val="FFFFFF"/>
                          </a:solidFill>
                          <a:latin typeface="Calibri"/>
                        </a:rPr>
                      </a:br>
                      <a:r>
                        <a:rPr lang="en-US" sz="1200" b="1" i="0" u="none" strike="noStrike" noProof="0">
                          <a:solidFill>
                            <a:schemeClr val="bg1"/>
                          </a:solidFill>
                          <a:latin typeface="Calibri"/>
                        </a:rPr>
                        <a:t>Frequency Words</a:t>
                      </a:r>
                      <a:endParaRPr lang="en-US" sz="1200" b="1">
                        <a:solidFill>
                          <a:schemeClr val="bg1"/>
                        </a:solidFill>
                      </a:endParaRPr>
                    </a:p>
                  </a:txBody>
                  <a:tcPr>
                    <a:solidFill>
                      <a:schemeClr val="accent1"/>
                    </a:solidFill>
                  </a:tcPr>
                </a:tc>
                <a:tc>
                  <a:txBody>
                    <a:bodyPr/>
                    <a:lstStyle/>
                    <a:p>
                      <a:pPr lvl="0" algn="l">
                        <a:buNone/>
                      </a:pPr>
                      <a:r>
                        <a:rPr lang="en-US" sz="1200" b="0" i="0" u="none" strike="noStrike" noProof="0">
                          <a:latin typeface="Calibri"/>
                        </a:rPr>
                        <a:t>Irregular Words – Review &amp; Practice</a:t>
                      </a:r>
                      <a:br>
                        <a:rPr lang="en-US" sz="1200" b="0" i="0" u="none" strike="noStrike" noProof="0">
                          <a:latin typeface="Calibri"/>
                        </a:rPr>
                      </a:br>
                      <a:endParaRPr lang="en-US" sz="1200" b="0" i="0" u="none" strike="noStrike" noProof="0">
                        <a:latin typeface="Calibri"/>
                      </a:endParaRPr>
                    </a:p>
                  </a:txBody>
                  <a:tcPr/>
                </a:tc>
                <a:tc>
                  <a:txBody>
                    <a:bodyPr/>
                    <a:lstStyle/>
                    <a:p>
                      <a:pPr lvl="0" algn="l">
                        <a:buNone/>
                      </a:pPr>
                      <a:r>
                        <a:rPr lang="en-US" sz="1200" b="0" i="0" u="none" strike="noStrike" noProof="0">
                          <a:latin typeface="Calibri"/>
                        </a:rPr>
                        <a:t>Irregular Words – Review &amp; Practice</a:t>
                      </a:r>
                      <a:endParaRPr lang="en-US" sz="1200"/>
                    </a:p>
                  </a:txBody>
                  <a:tcPr/>
                </a:tc>
                <a:tc>
                  <a:txBody>
                    <a:bodyPr/>
                    <a:lstStyle/>
                    <a:p>
                      <a:pPr lvl="0" algn="l">
                        <a:buNone/>
                      </a:pPr>
                      <a:r>
                        <a:rPr lang="en-US" sz="1200" b="0" i="0" u="none" strike="noStrike" noProof="0">
                          <a:latin typeface="Calibri"/>
                        </a:rPr>
                        <a:t>Irregular Words – Review &amp; Practice</a:t>
                      </a:r>
                      <a:endParaRPr lang="en-US" sz="1200"/>
                    </a:p>
                  </a:txBody>
                  <a:tcPr/>
                </a:tc>
                <a:tc>
                  <a:txBody>
                    <a:bodyPr/>
                    <a:lstStyle/>
                    <a:p>
                      <a:pPr lvl="0" algn="l">
                        <a:buNone/>
                      </a:pPr>
                      <a:r>
                        <a:rPr lang="en-US" sz="1200" b="0" i="0" u="none" strike="noStrike" noProof="0">
                          <a:latin typeface="Calibri"/>
                        </a:rPr>
                        <a:t>Irregular Words – Review &amp; Practice</a:t>
                      </a:r>
                      <a:endParaRPr lang="en-US" sz="1200"/>
                    </a:p>
                  </a:txBody>
                  <a:tcPr/>
                </a:tc>
                <a:tc>
                  <a:txBody>
                    <a:bodyPr/>
                    <a:lstStyle/>
                    <a:p>
                      <a:pPr lvl="0" algn="l">
                        <a:buNone/>
                      </a:pPr>
                      <a:r>
                        <a:rPr lang="en-US" sz="1200" b="0" i="0" u="none" strike="noStrike" noProof="0">
                          <a:latin typeface="Calibri"/>
                        </a:rPr>
                        <a:t>Irregular Words – Review &amp; Practice</a:t>
                      </a:r>
                      <a:endParaRPr lang="en-US" sz="1200"/>
                    </a:p>
                  </a:txBody>
                  <a:tcPr/>
                </a:tc>
                <a:extLst>
                  <a:ext uri="{0D108BD9-81ED-4DB2-BD59-A6C34878D82A}">
                    <a16:rowId xmlns:a16="http://schemas.microsoft.com/office/drawing/2014/main" val="4147325790"/>
                  </a:ext>
                </a:extLst>
              </a:tr>
              <a:tr h="818029">
                <a:tc>
                  <a:txBody>
                    <a:bodyPr/>
                    <a:lstStyle/>
                    <a:p>
                      <a:pPr lvl="0" algn="l">
                        <a:buNone/>
                      </a:pPr>
                      <a:r>
                        <a:rPr lang="en-US" sz="1200" b="1" i="0" u="none" strike="noStrike" noProof="0">
                          <a:solidFill>
                            <a:schemeClr val="bg1"/>
                          </a:solidFill>
                          <a:latin typeface="Calibri"/>
                        </a:rPr>
                        <a:t>Writing </a:t>
                      </a:r>
                      <a:endParaRPr lang="en-US" sz="1200" b="1">
                        <a:solidFill>
                          <a:schemeClr val="bg1"/>
                        </a:solidFill>
                      </a:endParaRPr>
                    </a:p>
                  </a:txBody>
                  <a:tcPr>
                    <a:solidFill>
                      <a:schemeClr val="accent1"/>
                    </a:solidFill>
                  </a:tcPr>
                </a:tc>
                <a:tc>
                  <a:txBody>
                    <a:bodyPr/>
                    <a:lstStyle/>
                    <a:p>
                      <a:pPr algn="l"/>
                      <a:r>
                        <a:rPr lang="en-US" sz="1200"/>
                        <a:t>Practice: letter formation, printing sounds, words, sentences</a:t>
                      </a:r>
                    </a:p>
                  </a:txBody>
                  <a:tcPr/>
                </a:tc>
                <a:tc>
                  <a:txBody>
                    <a:bodyPr/>
                    <a:lstStyle/>
                    <a:p>
                      <a:pPr lvl="0" algn="l">
                        <a:buNone/>
                      </a:pPr>
                      <a:r>
                        <a:rPr lang="en-US" sz="1200" b="0" i="0" u="none" strike="noStrike" noProof="0"/>
                        <a:t>Practice: letter formation, printing sounds, words, sentences</a:t>
                      </a:r>
                    </a:p>
                  </a:txBody>
                  <a:tcPr/>
                </a:tc>
                <a:tc>
                  <a:txBody>
                    <a:bodyPr/>
                    <a:lstStyle/>
                    <a:p>
                      <a:pPr lvl="0" algn="l">
                        <a:buNone/>
                      </a:pPr>
                      <a:r>
                        <a:rPr lang="en-US" sz="1200" b="0" i="0" u="none" strike="noStrike" noProof="0"/>
                        <a:t>Practice: letter formation, printing sounds, words, sentences</a:t>
                      </a:r>
                    </a:p>
                    <a:p>
                      <a:pPr lvl="0" algn="l">
                        <a:buNone/>
                      </a:pPr>
                      <a:endParaRPr lang="en-US" sz="1200" b="0" i="0" u="none" strike="noStrike" noProof="0">
                        <a:latin typeface="Calibri"/>
                      </a:endParaRPr>
                    </a:p>
                  </a:txBody>
                  <a:tcPr/>
                </a:tc>
                <a:tc>
                  <a:txBody>
                    <a:bodyPr/>
                    <a:lstStyle/>
                    <a:p>
                      <a:pPr lvl="0" algn="l">
                        <a:buNone/>
                      </a:pPr>
                      <a:r>
                        <a:rPr lang="en-US" sz="1200" b="0" i="0" u="none" strike="noStrike" noProof="0"/>
                        <a:t>Practice: letter formation, printing sounds, words, sentences</a:t>
                      </a:r>
                    </a:p>
                  </a:txBody>
                  <a:tcPr/>
                </a:tc>
                <a:tc>
                  <a:txBody>
                    <a:bodyPr/>
                    <a:lstStyle/>
                    <a:p>
                      <a:pPr lvl="0" algn="l">
                        <a:buNone/>
                      </a:pPr>
                      <a:r>
                        <a:rPr lang="en-US" sz="1200" b="0" i="0" u="none" strike="noStrike" noProof="0"/>
                        <a:t>Practice: letter formation, printing sounds, words, sentences</a:t>
                      </a:r>
                    </a:p>
                  </a:txBody>
                  <a:tcPr/>
                </a:tc>
                <a:extLst>
                  <a:ext uri="{0D108BD9-81ED-4DB2-BD59-A6C34878D82A}">
                    <a16:rowId xmlns:a16="http://schemas.microsoft.com/office/drawing/2014/main" val="4043928001"/>
                  </a:ext>
                </a:extLst>
              </a:tr>
              <a:tr h="702164">
                <a:tc>
                  <a:txBody>
                    <a:bodyPr/>
                    <a:lstStyle/>
                    <a:p>
                      <a:pPr lvl="0" algn="l">
                        <a:buNone/>
                      </a:pPr>
                      <a:r>
                        <a:rPr lang="en-US" sz="1200" b="1" i="0" u="none" strike="noStrike" noProof="0">
                          <a:solidFill>
                            <a:schemeClr val="bg1"/>
                          </a:solidFill>
                        </a:rPr>
                        <a:t>Connected Text to Phoneme/Grapheme Focus</a:t>
                      </a:r>
                      <a:endParaRPr lang="en-US" b="1">
                        <a:solidFill>
                          <a:schemeClr val="bg1"/>
                        </a:solidFill>
                      </a:endParaRPr>
                    </a:p>
                  </a:txBody>
                  <a:tcPr>
                    <a:solidFill>
                      <a:schemeClr val="accent1"/>
                    </a:solidFill>
                  </a:tcPr>
                </a:tc>
                <a:tc>
                  <a:txBody>
                    <a:bodyPr/>
                    <a:lstStyle/>
                    <a:p>
                      <a:pPr lvl="0" algn="l">
                        <a:buNone/>
                      </a:pPr>
                      <a:r>
                        <a:rPr lang="en-US" sz="1200" b="0" i="0" u="none" strike="noStrike" noProof="0">
                          <a:latin typeface="Calibri"/>
                        </a:rPr>
                        <a:t>Decodable Text :</a:t>
                      </a:r>
                    </a:p>
                    <a:p>
                      <a:pPr lvl="0" algn="l">
                        <a:buNone/>
                      </a:pPr>
                      <a:r>
                        <a:rPr lang="en-US" sz="1200" b="0" i="0" u="none" strike="noStrike" noProof="0">
                          <a:latin typeface="Calibri"/>
                        </a:rPr>
                        <a:t>Fiction or Non-Fiction Passage Connected to Lesson</a:t>
                      </a:r>
                      <a:endParaRPr lang="en-US" sz="1200"/>
                    </a:p>
                  </a:txBody>
                  <a:tcPr/>
                </a:tc>
                <a:tc>
                  <a:txBody>
                    <a:bodyPr/>
                    <a:lstStyle/>
                    <a:p>
                      <a:pPr lvl="0" algn="l">
                        <a:buNone/>
                      </a:pPr>
                      <a:r>
                        <a:rPr lang="en-US" sz="1200" b="0" i="0" u="none" strike="noStrike" noProof="0"/>
                        <a:t>Decodable Text :</a:t>
                      </a:r>
                    </a:p>
                    <a:p>
                      <a:pPr lvl="0" algn="l">
                        <a:buNone/>
                      </a:pPr>
                      <a:r>
                        <a:rPr lang="en-US" sz="1200" b="0" i="0" u="none" strike="noStrike" noProof="0"/>
                        <a:t>Fiction or Non-Fiction Passage Connected to Lesson</a:t>
                      </a:r>
                      <a:endParaRPr lang="en-US" sz="1200"/>
                    </a:p>
                  </a:txBody>
                  <a:tcPr/>
                </a:tc>
                <a:tc>
                  <a:txBody>
                    <a:bodyPr/>
                    <a:lstStyle/>
                    <a:p>
                      <a:pPr lvl="0" algn="l">
                        <a:buNone/>
                      </a:pPr>
                      <a:r>
                        <a:rPr lang="en-US" sz="1200" b="0" i="0" u="none" strike="noStrike" noProof="0">
                          <a:latin typeface="Calibri"/>
                        </a:rPr>
                        <a:t>Decodable Text :</a:t>
                      </a:r>
                    </a:p>
                    <a:p>
                      <a:pPr lvl="0" algn="l">
                        <a:buNone/>
                      </a:pPr>
                      <a:r>
                        <a:rPr lang="en-US" sz="1200" b="0" i="0" u="none" strike="noStrike" noProof="0">
                          <a:latin typeface="Calibri"/>
                        </a:rPr>
                        <a:t>Fiction or Non-Fiction Passage Connected to Lesson</a:t>
                      </a:r>
                      <a:endParaRPr lang="en-US" sz="1200"/>
                    </a:p>
                  </a:txBody>
                  <a:tcPr/>
                </a:tc>
                <a:tc>
                  <a:txBody>
                    <a:bodyPr/>
                    <a:lstStyle/>
                    <a:p>
                      <a:pPr lvl="0" algn="l">
                        <a:buNone/>
                      </a:pPr>
                      <a:r>
                        <a:rPr lang="en-US" sz="1200" b="0" i="0" u="none" strike="noStrike" noProof="0">
                          <a:latin typeface="Calibri"/>
                        </a:rPr>
                        <a:t>Decodable Text :</a:t>
                      </a:r>
                    </a:p>
                    <a:p>
                      <a:pPr lvl="0" algn="l">
                        <a:buNone/>
                      </a:pPr>
                      <a:r>
                        <a:rPr lang="en-US" sz="1200" b="0" i="0" u="none" strike="noStrike" noProof="0">
                          <a:latin typeface="Calibri"/>
                        </a:rPr>
                        <a:t>Fiction or Non-Fiction Passage Connected to Lesson</a:t>
                      </a:r>
                      <a:endParaRPr lang="en-US" sz="1200"/>
                    </a:p>
                  </a:txBody>
                  <a:tcPr/>
                </a:tc>
                <a:tc>
                  <a:txBody>
                    <a:bodyPr/>
                    <a:lstStyle/>
                    <a:p>
                      <a:pPr lvl="0" algn="l">
                        <a:buNone/>
                      </a:pPr>
                      <a:r>
                        <a:rPr lang="en-US" sz="1200" b="0" i="0" u="none" strike="noStrike" noProof="0">
                          <a:latin typeface="Calibri"/>
                        </a:rPr>
                        <a:t>Decodable Text :</a:t>
                      </a:r>
                    </a:p>
                    <a:p>
                      <a:pPr lvl="0" algn="l">
                        <a:buNone/>
                      </a:pPr>
                      <a:r>
                        <a:rPr lang="en-US" sz="1200" b="0" i="0" u="none" strike="noStrike" noProof="0">
                          <a:latin typeface="Calibri"/>
                        </a:rPr>
                        <a:t>Fiction or Non-Fiction Passage Connected to Lesson</a:t>
                      </a:r>
                      <a:endParaRPr lang="en-US" sz="1200"/>
                    </a:p>
                  </a:txBody>
                  <a:tcPr/>
                </a:tc>
                <a:extLst>
                  <a:ext uri="{0D108BD9-81ED-4DB2-BD59-A6C34878D82A}">
                    <a16:rowId xmlns:a16="http://schemas.microsoft.com/office/drawing/2014/main" val="1259129539"/>
                  </a:ext>
                </a:extLst>
              </a:tr>
              <a:tr h="702164">
                <a:tc>
                  <a:txBody>
                    <a:bodyPr/>
                    <a:lstStyle/>
                    <a:p>
                      <a:pPr lvl="0" algn="l">
                        <a:buNone/>
                      </a:pPr>
                      <a:r>
                        <a:rPr lang="en-US" sz="1200" b="1" i="0" u="none" strike="noStrike" noProof="0">
                          <a:solidFill>
                            <a:schemeClr val="bg1"/>
                          </a:solidFill>
                          <a:latin typeface="Calibri"/>
                        </a:rPr>
                        <a:t>Connected Text-</a:t>
                      </a:r>
                    </a:p>
                    <a:p>
                      <a:pPr lvl="0" algn="l">
                        <a:buNone/>
                      </a:pPr>
                      <a:r>
                        <a:rPr lang="en-US" sz="1200" b="1" i="0" u="none" strike="noStrike" noProof="0">
                          <a:solidFill>
                            <a:schemeClr val="bg1"/>
                          </a:solidFill>
                          <a:latin typeface="Calibri"/>
                        </a:rPr>
                        <a:t>Background Knowledge, Vocabulary &amp; Comprehension</a:t>
                      </a:r>
                    </a:p>
                  </a:txBody>
                  <a:tcPr>
                    <a:solidFill>
                      <a:schemeClr val="accent1"/>
                    </a:solidFill>
                  </a:tcPr>
                </a:tc>
                <a:tc>
                  <a:txBody>
                    <a:bodyPr/>
                    <a:lstStyle/>
                    <a:p>
                      <a:pPr lvl="0" algn="l">
                        <a:buNone/>
                      </a:pPr>
                      <a:r>
                        <a:rPr lang="en-US" sz="1200" b="0" i="0" u="none" strike="noStrike" noProof="0">
                          <a:latin typeface="Calibri"/>
                        </a:rPr>
                        <a:t>Rich read </a:t>
                      </a:r>
                      <a:r>
                        <a:rPr lang="en-US" sz="1200" b="0" i="0" u="none" strike="noStrike" noProof="0" err="1">
                          <a:latin typeface="Calibri"/>
                        </a:rPr>
                        <a:t>alouds</a:t>
                      </a:r>
                      <a:r>
                        <a:rPr lang="en-US" sz="1200" b="0" i="0" u="none" strike="noStrike" noProof="0">
                          <a:latin typeface="Calibri"/>
                        </a:rPr>
                        <a:t>, targeted vocabulary and discussion</a:t>
                      </a:r>
                    </a:p>
                  </a:txBody>
                  <a:tcPr/>
                </a:tc>
                <a:tc>
                  <a:txBody>
                    <a:bodyPr/>
                    <a:lstStyle/>
                    <a:p>
                      <a:pPr lvl="0" algn="l">
                        <a:buNone/>
                      </a:pPr>
                      <a:r>
                        <a:rPr lang="en-US" sz="1200" b="0" i="0" u="none" strike="noStrike" noProof="0"/>
                        <a:t>Rich read </a:t>
                      </a:r>
                      <a:r>
                        <a:rPr lang="en-US" sz="1200" b="0" i="0" u="none" strike="noStrike" noProof="0" err="1"/>
                        <a:t>alouds</a:t>
                      </a:r>
                      <a:r>
                        <a:rPr lang="en-US" sz="1200" b="0" i="0" u="none" strike="noStrike" noProof="0"/>
                        <a:t>, targeted vocabulary and discussion</a:t>
                      </a:r>
                      <a:endParaRPr lang="en-US"/>
                    </a:p>
                  </a:txBody>
                  <a:tcPr/>
                </a:tc>
                <a:tc>
                  <a:txBody>
                    <a:bodyPr/>
                    <a:lstStyle/>
                    <a:p>
                      <a:pPr lvl="0" algn="l">
                        <a:buNone/>
                      </a:pPr>
                      <a:r>
                        <a:rPr lang="en-US" sz="1200" b="0" i="0" u="none" strike="noStrike" noProof="0">
                          <a:latin typeface="Calibri"/>
                        </a:rPr>
                        <a:t>Rich read </a:t>
                      </a:r>
                      <a:r>
                        <a:rPr lang="en-US" sz="1200" b="0" i="0" u="none" strike="noStrike" noProof="0" err="1">
                          <a:latin typeface="Calibri"/>
                        </a:rPr>
                        <a:t>alouds</a:t>
                      </a:r>
                      <a:r>
                        <a:rPr lang="en-US" sz="1200" b="0" i="0" u="none" strike="noStrike" noProof="0">
                          <a:latin typeface="Calibri"/>
                        </a:rPr>
                        <a:t>, targeted vocabulary and discussion</a:t>
                      </a:r>
                      <a:endParaRPr lang="en-US">
                        <a:latin typeface="Calibri"/>
                      </a:endParaRPr>
                    </a:p>
                  </a:txBody>
                  <a:tcPr/>
                </a:tc>
                <a:tc>
                  <a:txBody>
                    <a:bodyPr/>
                    <a:lstStyle/>
                    <a:p>
                      <a:pPr lvl="0" algn="l">
                        <a:buNone/>
                      </a:pPr>
                      <a:r>
                        <a:rPr lang="en-US" sz="1200" b="0" i="0" u="none" strike="noStrike" noProof="0">
                          <a:latin typeface="Calibri"/>
                        </a:rPr>
                        <a:t>Rich read </a:t>
                      </a:r>
                      <a:r>
                        <a:rPr lang="en-US" sz="1200" b="0" i="0" u="none" strike="noStrike" noProof="0" err="1">
                          <a:latin typeface="Calibri"/>
                        </a:rPr>
                        <a:t>alouds</a:t>
                      </a:r>
                      <a:r>
                        <a:rPr lang="en-US" sz="1200" b="0" i="0" u="none" strike="noStrike" noProof="0">
                          <a:latin typeface="Calibri"/>
                        </a:rPr>
                        <a:t>, targeted vocabulary and discussion</a:t>
                      </a:r>
                      <a:endParaRPr lang="en-US">
                        <a:latin typeface="Calibri"/>
                      </a:endParaRPr>
                    </a:p>
                  </a:txBody>
                  <a:tcPr/>
                </a:tc>
                <a:tc>
                  <a:txBody>
                    <a:bodyPr/>
                    <a:lstStyle/>
                    <a:p>
                      <a:pPr lvl="0" algn="l">
                        <a:buNone/>
                      </a:pPr>
                      <a:r>
                        <a:rPr lang="en-US" sz="1200" b="0" i="0" u="none" strike="noStrike" noProof="0">
                          <a:latin typeface="Calibri"/>
                        </a:rPr>
                        <a:t>Rich read </a:t>
                      </a:r>
                      <a:r>
                        <a:rPr lang="en-US" sz="1200" b="0" i="0" u="none" strike="noStrike" noProof="0" err="1">
                          <a:latin typeface="Calibri"/>
                        </a:rPr>
                        <a:t>alouds</a:t>
                      </a:r>
                      <a:r>
                        <a:rPr lang="en-US" sz="1200" b="0" i="0" u="none" strike="noStrike" noProof="0">
                          <a:latin typeface="Calibri"/>
                        </a:rPr>
                        <a:t>, targeted vocabulary and discussion</a:t>
                      </a:r>
                      <a:endParaRPr lang="en-US">
                        <a:latin typeface="Calibri"/>
                      </a:endParaRPr>
                    </a:p>
                  </a:txBody>
                  <a:tcPr/>
                </a:tc>
                <a:extLst>
                  <a:ext uri="{0D108BD9-81ED-4DB2-BD59-A6C34878D82A}">
                    <a16:rowId xmlns:a16="http://schemas.microsoft.com/office/drawing/2014/main" val="972415163"/>
                  </a:ext>
                </a:extLst>
              </a:tr>
            </a:tbl>
          </a:graphicData>
        </a:graphic>
      </p:graphicFrame>
      <p:sp>
        <p:nvSpPr>
          <p:cNvPr id="3" name="TextBox 2">
            <a:extLst>
              <a:ext uri="{FF2B5EF4-FFF2-40B4-BE49-F238E27FC236}">
                <a16:creationId xmlns:a16="http://schemas.microsoft.com/office/drawing/2014/main" id="{1300BEDB-04DD-7656-93F2-27CE456D0FFC}"/>
              </a:ext>
            </a:extLst>
          </p:cNvPr>
          <p:cNvSpPr txBox="1"/>
          <p:nvPr/>
        </p:nvSpPr>
        <p:spPr>
          <a:xfrm>
            <a:off x="232532" y="-31757"/>
            <a:ext cx="39365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Sample Grade One Literacy Week Overview</a:t>
            </a:r>
          </a:p>
        </p:txBody>
      </p:sp>
      <p:sp>
        <p:nvSpPr>
          <p:cNvPr id="5" name="TextBox 4">
            <a:extLst>
              <a:ext uri="{FF2B5EF4-FFF2-40B4-BE49-F238E27FC236}">
                <a16:creationId xmlns:a16="http://schemas.microsoft.com/office/drawing/2014/main" id="{FA107A04-E860-CF96-D2B6-82010409FB83}"/>
              </a:ext>
            </a:extLst>
          </p:cNvPr>
          <p:cNvSpPr txBox="1"/>
          <p:nvPr/>
        </p:nvSpPr>
        <p:spPr>
          <a:xfrm>
            <a:off x="7818915" y="-30065"/>
            <a:ext cx="35724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3"/>
              </a:rPr>
              <a:t>UFLI: University of Florida Literacy Institute</a:t>
            </a:r>
            <a:endParaRPr lang="en-US" sz="1400"/>
          </a:p>
        </p:txBody>
      </p:sp>
    </p:spTree>
    <p:extLst>
      <p:ext uri="{BB962C8B-B14F-4D97-AF65-F5344CB8AC3E}">
        <p14:creationId xmlns:p14="http://schemas.microsoft.com/office/powerpoint/2010/main" val="283649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A70B7-FA92-A88D-7A67-AE1A1EE10187}"/>
              </a:ext>
            </a:extLst>
          </p:cNvPr>
          <p:cNvGraphicFramePr>
            <a:graphicFrameLocks noGrp="1"/>
          </p:cNvGraphicFramePr>
          <p:nvPr>
            <p:extLst>
              <p:ext uri="{D42A27DB-BD31-4B8C-83A1-F6EECF244321}">
                <p14:modId xmlns:p14="http://schemas.microsoft.com/office/powerpoint/2010/main" val="2294809849"/>
              </p:ext>
            </p:extLst>
          </p:nvPr>
        </p:nvGraphicFramePr>
        <p:xfrm>
          <a:off x="54337" y="500881"/>
          <a:ext cx="12002383" cy="6057088"/>
        </p:xfrm>
        <a:graphic>
          <a:graphicData uri="http://schemas.openxmlformats.org/drawingml/2006/table">
            <a:tbl>
              <a:tblPr firstRow="1" bandRow="1">
                <a:tableStyleId>{5C22544A-7EE6-4342-B048-85BDC9FD1C3A}</a:tableStyleId>
              </a:tblPr>
              <a:tblGrid>
                <a:gridCol w="2274233">
                  <a:extLst>
                    <a:ext uri="{9D8B030D-6E8A-4147-A177-3AD203B41FA5}">
                      <a16:colId xmlns:a16="http://schemas.microsoft.com/office/drawing/2014/main" val="3410726600"/>
                    </a:ext>
                  </a:extLst>
                </a:gridCol>
                <a:gridCol w="1945630">
                  <a:extLst>
                    <a:ext uri="{9D8B030D-6E8A-4147-A177-3AD203B41FA5}">
                      <a16:colId xmlns:a16="http://schemas.microsoft.com/office/drawing/2014/main" val="328820776"/>
                    </a:ext>
                  </a:extLst>
                </a:gridCol>
                <a:gridCol w="1945630">
                  <a:extLst>
                    <a:ext uri="{9D8B030D-6E8A-4147-A177-3AD203B41FA5}">
                      <a16:colId xmlns:a16="http://schemas.microsoft.com/office/drawing/2014/main" val="740518601"/>
                    </a:ext>
                  </a:extLst>
                </a:gridCol>
                <a:gridCol w="1945630">
                  <a:extLst>
                    <a:ext uri="{9D8B030D-6E8A-4147-A177-3AD203B41FA5}">
                      <a16:colId xmlns:a16="http://schemas.microsoft.com/office/drawing/2014/main" val="413798889"/>
                    </a:ext>
                  </a:extLst>
                </a:gridCol>
                <a:gridCol w="1945630">
                  <a:extLst>
                    <a:ext uri="{9D8B030D-6E8A-4147-A177-3AD203B41FA5}">
                      <a16:colId xmlns:a16="http://schemas.microsoft.com/office/drawing/2014/main" val="2975312755"/>
                    </a:ext>
                  </a:extLst>
                </a:gridCol>
                <a:gridCol w="1945630">
                  <a:extLst>
                    <a:ext uri="{9D8B030D-6E8A-4147-A177-3AD203B41FA5}">
                      <a16:colId xmlns:a16="http://schemas.microsoft.com/office/drawing/2014/main" val="3257466388"/>
                    </a:ext>
                  </a:extLst>
                </a:gridCol>
              </a:tblGrid>
              <a:tr h="515470">
                <a:tc>
                  <a:txBody>
                    <a:bodyPr/>
                    <a:lstStyle/>
                    <a:p>
                      <a:pPr algn="l"/>
                      <a:r>
                        <a:rPr lang="en-US" sz="1200"/>
                        <a:t>Instructional</a:t>
                      </a:r>
                    </a:p>
                    <a:p>
                      <a:pPr lvl="0" algn="l">
                        <a:buNone/>
                      </a:pPr>
                      <a:r>
                        <a:rPr lang="en-US" sz="1200"/>
                        <a:t>Activities</a:t>
                      </a:r>
                    </a:p>
                  </a:txBody>
                  <a:tcPr/>
                </a:tc>
                <a:tc>
                  <a:txBody>
                    <a:bodyPr/>
                    <a:lstStyle/>
                    <a:p>
                      <a:pPr algn="ctr"/>
                      <a:r>
                        <a:rPr lang="en-US"/>
                        <a:t>Day 1</a:t>
                      </a:r>
                    </a:p>
                  </a:txBody>
                  <a:tcPr/>
                </a:tc>
                <a:tc>
                  <a:txBody>
                    <a:bodyPr/>
                    <a:lstStyle/>
                    <a:p>
                      <a:pPr algn="ctr"/>
                      <a:r>
                        <a:rPr lang="en-US"/>
                        <a:t>Day 2</a:t>
                      </a:r>
                    </a:p>
                  </a:txBody>
                  <a:tcPr/>
                </a:tc>
                <a:tc>
                  <a:txBody>
                    <a:bodyPr/>
                    <a:lstStyle/>
                    <a:p>
                      <a:pPr algn="ctr"/>
                      <a:r>
                        <a:rPr lang="en-US"/>
                        <a:t>Day 3</a:t>
                      </a:r>
                    </a:p>
                  </a:txBody>
                  <a:tcPr/>
                </a:tc>
                <a:tc>
                  <a:txBody>
                    <a:bodyPr/>
                    <a:lstStyle/>
                    <a:p>
                      <a:pPr algn="ctr"/>
                      <a:r>
                        <a:rPr lang="en-US"/>
                        <a:t>Day 4</a:t>
                      </a:r>
                    </a:p>
                  </a:txBody>
                  <a:tcPr/>
                </a:tc>
                <a:tc>
                  <a:txBody>
                    <a:bodyPr/>
                    <a:lstStyle/>
                    <a:p>
                      <a:pPr algn="ctr"/>
                      <a:r>
                        <a:rPr lang="en-US"/>
                        <a:t>Day 5</a:t>
                      </a:r>
                    </a:p>
                  </a:txBody>
                  <a:tcPr/>
                </a:tc>
                <a:extLst>
                  <a:ext uri="{0D108BD9-81ED-4DB2-BD59-A6C34878D82A}">
                    <a16:rowId xmlns:a16="http://schemas.microsoft.com/office/drawing/2014/main" val="2784548012"/>
                  </a:ext>
                </a:extLst>
              </a:tr>
              <a:tr h="517584">
                <a:tc>
                  <a:txBody>
                    <a:bodyPr/>
                    <a:lstStyle/>
                    <a:p>
                      <a:pPr algn="l"/>
                      <a:r>
                        <a:rPr lang="en-US" sz="1400"/>
                        <a:t>Phonemic</a:t>
                      </a:r>
                    </a:p>
                    <a:p>
                      <a:pPr lvl="0" algn="l">
                        <a:buNone/>
                      </a:pPr>
                      <a:r>
                        <a:rPr lang="en-US" sz="1400"/>
                        <a:t>Awareness</a:t>
                      </a:r>
                    </a:p>
                  </a:txBody>
                  <a:tcPr/>
                </a:tc>
                <a:tc>
                  <a:txBody>
                    <a:bodyPr/>
                    <a:lstStyle/>
                    <a:p>
                      <a:pPr lvl="0" algn="ctr">
                        <a:buNone/>
                      </a:pPr>
                      <a:r>
                        <a:rPr lang="en-US" sz="1400" u="none" strike="noStrike" noProof="0"/>
                        <a:t>Tap it/Map it/Graph it</a:t>
                      </a:r>
                    </a:p>
                  </a:txBody>
                  <a:tcPr/>
                </a:tc>
                <a:tc>
                  <a:txBody>
                    <a:bodyPr/>
                    <a:lstStyle/>
                    <a:p>
                      <a:pPr lvl="0" algn="l">
                        <a:buNone/>
                      </a:pPr>
                      <a:r>
                        <a:rPr lang="en-US" sz="1400" u="none" strike="noStrike" noProof="0"/>
                        <a:t>Say It and Move It</a:t>
                      </a:r>
                      <a:endParaRPr lang="en-US" sz="1400"/>
                    </a:p>
                  </a:txBody>
                  <a:tcPr/>
                </a:tc>
                <a:tc>
                  <a:txBody>
                    <a:bodyPr/>
                    <a:lstStyle/>
                    <a:p>
                      <a:pPr lvl="0" algn="l">
                        <a:buNone/>
                      </a:pPr>
                      <a:r>
                        <a:rPr lang="en-US" sz="1400" u="none" strike="noStrike" noProof="0"/>
                        <a:t>Elkonin Boxes,</a:t>
                      </a:r>
                      <a:endParaRPr lang="en-US"/>
                    </a:p>
                  </a:txBody>
                  <a:tcPr/>
                </a:tc>
                <a:tc>
                  <a:txBody>
                    <a:bodyPr/>
                    <a:lstStyle/>
                    <a:p>
                      <a:pPr lvl="0" algn="l">
                        <a:buNone/>
                      </a:pPr>
                      <a:r>
                        <a:rPr lang="en-US" sz="1400" u="none" strike="noStrike" noProof="0"/>
                        <a:t>Sorting Game </a:t>
                      </a:r>
                      <a:endParaRPr lang="en-US" sz="1400"/>
                    </a:p>
                  </a:txBody>
                  <a:tcPr/>
                </a:tc>
                <a:tc>
                  <a:txBody>
                    <a:bodyPr/>
                    <a:lstStyle/>
                    <a:p>
                      <a:pPr marL="0" lvl="0" indent="0" algn="l">
                        <a:buNone/>
                      </a:pPr>
                      <a:r>
                        <a:rPr lang="en-US" sz="1400" u="none" strike="noStrike" noProof="0"/>
                        <a:t>Switch it (sound changing game)</a:t>
                      </a:r>
                    </a:p>
                  </a:txBody>
                  <a:tcPr/>
                </a:tc>
                <a:extLst>
                  <a:ext uri="{0D108BD9-81ED-4DB2-BD59-A6C34878D82A}">
                    <a16:rowId xmlns:a16="http://schemas.microsoft.com/office/drawing/2014/main" val="2932710883"/>
                  </a:ext>
                </a:extLst>
              </a:tr>
              <a:tr h="1394603">
                <a:tc>
                  <a:txBody>
                    <a:bodyPr/>
                    <a:lstStyle/>
                    <a:p>
                      <a:pPr lvl="0" algn="l">
                        <a:buNone/>
                      </a:pPr>
                      <a:r>
                        <a:rPr lang="en-US" sz="1400" u="none" strike="noStrike" noProof="0"/>
                        <a:t>Phoneme Grapheme Correspondences</a:t>
                      </a:r>
                      <a:endParaRPr lang="en-US" sz="1400"/>
                    </a:p>
                  </a:txBody>
                  <a:tcPr/>
                </a:tc>
                <a:tc>
                  <a:txBody>
                    <a:bodyPr/>
                    <a:lstStyle/>
                    <a:p>
                      <a:pPr lvl="0" algn="l">
                        <a:lnSpc>
                          <a:spcPct val="100000"/>
                        </a:lnSpc>
                        <a:spcBef>
                          <a:spcPts val="0"/>
                        </a:spcBef>
                        <a:spcAft>
                          <a:spcPts val="0"/>
                        </a:spcAft>
                        <a:buNone/>
                      </a:pPr>
                      <a:r>
                        <a:rPr lang="en-US" sz="1400" u="none" strike="noStrike" noProof="0"/>
                        <a:t>Visual Drill (Present graphemes)</a:t>
                      </a:r>
                    </a:p>
                    <a:p>
                      <a:pPr lvl="0" algn="l">
                        <a:lnSpc>
                          <a:spcPct val="100000"/>
                        </a:lnSpc>
                        <a:spcBef>
                          <a:spcPts val="0"/>
                        </a:spcBef>
                        <a:spcAft>
                          <a:spcPts val="0"/>
                        </a:spcAft>
                        <a:buNone/>
                      </a:pPr>
                      <a:endParaRPr lang="en-US" sz="1400" u="none" strike="noStrike" noProof="0"/>
                    </a:p>
                    <a:p>
                      <a:pPr lvl="0" algn="l">
                        <a:lnSpc>
                          <a:spcPct val="100000"/>
                        </a:lnSpc>
                        <a:spcBef>
                          <a:spcPts val="0"/>
                        </a:spcBef>
                        <a:spcAft>
                          <a:spcPts val="0"/>
                        </a:spcAft>
                        <a:buNone/>
                      </a:pPr>
                      <a:r>
                        <a:rPr lang="en-US" sz="1400" u="none" strike="noStrike" noProof="0"/>
                        <a:t>Auditory Drill (Present phonemes)</a:t>
                      </a:r>
                      <a:endParaRPr lang="en-US"/>
                    </a:p>
                  </a:txBody>
                  <a:tcPr/>
                </a:tc>
                <a:tc>
                  <a:txBody>
                    <a:bodyPr/>
                    <a:lstStyle/>
                    <a:p>
                      <a:pPr lvl="0" algn="l">
                        <a:lnSpc>
                          <a:spcPct val="100000"/>
                        </a:lnSpc>
                        <a:spcBef>
                          <a:spcPts val="0"/>
                        </a:spcBef>
                        <a:spcAft>
                          <a:spcPts val="0"/>
                        </a:spcAft>
                        <a:buNone/>
                      </a:pPr>
                      <a:r>
                        <a:rPr lang="en-US" sz="1400" u="none" strike="noStrike" noProof="0"/>
                        <a:t>Visual Drill (Present graphemes)</a:t>
                      </a:r>
                    </a:p>
                    <a:p>
                      <a:pPr lvl="0" algn="l">
                        <a:lnSpc>
                          <a:spcPct val="100000"/>
                        </a:lnSpc>
                        <a:spcBef>
                          <a:spcPts val="0"/>
                        </a:spcBef>
                        <a:spcAft>
                          <a:spcPts val="0"/>
                        </a:spcAft>
                        <a:buNone/>
                      </a:pPr>
                      <a:endParaRPr lang="en-US" sz="1400" u="none" strike="noStrike" noProof="0"/>
                    </a:p>
                    <a:p>
                      <a:pPr lvl="0" algn="l">
                        <a:lnSpc>
                          <a:spcPct val="100000"/>
                        </a:lnSpc>
                        <a:spcBef>
                          <a:spcPts val="0"/>
                        </a:spcBef>
                        <a:spcAft>
                          <a:spcPts val="0"/>
                        </a:spcAft>
                        <a:buNone/>
                      </a:pPr>
                      <a:r>
                        <a:rPr lang="en-US" sz="1400" u="none" strike="noStrike" noProof="0"/>
                        <a:t>Auditory Drill (Present phonemes)</a:t>
                      </a:r>
                      <a:endParaRPr lang="en-US"/>
                    </a:p>
                  </a:txBody>
                  <a:tcPr/>
                </a:tc>
                <a:tc>
                  <a:txBody>
                    <a:bodyPr/>
                    <a:lstStyle/>
                    <a:p>
                      <a:pPr lvl="0" algn="l">
                        <a:lnSpc>
                          <a:spcPct val="100000"/>
                        </a:lnSpc>
                        <a:spcBef>
                          <a:spcPts val="0"/>
                        </a:spcBef>
                        <a:spcAft>
                          <a:spcPts val="0"/>
                        </a:spcAft>
                        <a:buNone/>
                      </a:pPr>
                      <a:r>
                        <a:rPr lang="en-US" sz="1400" u="none" strike="noStrike" noProof="0"/>
                        <a:t>Visual Drill (Present graphemes)</a:t>
                      </a:r>
                    </a:p>
                    <a:p>
                      <a:pPr lvl="0" algn="l">
                        <a:lnSpc>
                          <a:spcPct val="100000"/>
                        </a:lnSpc>
                        <a:spcBef>
                          <a:spcPts val="0"/>
                        </a:spcBef>
                        <a:spcAft>
                          <a:spcPts val="0"/>
                        </a:spcAft>
                        <a:buNone/>
                      </a:pPr>
                      <a:endParaRPr lang="en-US" sz="1400" u="none" strike="noStrike" noProof="0"/>
                    </a:p>
                    <a:p>
                      <a:pPr lvl="0" algn="l">
                        <a:lnSpc>
                          <a:spcPct val="100000"/>
                        </a:lnSpc>
                        <a:spcBef>
                          <a:spcPts val="0"/>
                        </a:spcBef>
                        <a:spcAft>
                          <a:spcPts val="0"/>
                        </a:spcAft>
                        <a:buNone/>
                      </a:pPr>
                      <a:r>
                        <a:rPr lang="en-US" sz="1400" u="none" strike="noStrike" noProof="0"/>
                        <a:t>Auditory Drill (Present phonemes)</a:t>
                      </a:r>
                      <a:endParaRPr lang="en-US"/>
                    </a:p>
                  </a:txBody>
                  <a:tcPr/>
                </a:tc>
                <a:tc>
                  <a:txBody>
                    <a:bodyPr/>
                    <a:lstStyle/>
                    <a:p>
                      <a:pPr lvl="0" algn="l">
                        <a:lnSpc>
                          <a:spcPct val="100000"/>
                        </a:lnSpc>
                        <a:spcBef>
                          <a:spcPts val="0"/>
                        </a:spcBef>
                        <a:spcAft>
                          <a:spcPts val="0"/>
                        </a:spcAft>
                        <a:buNone/>
                      </a:pPr>
                      <a:r>
                        <a:rPr lang="en-US" sz="1400" u="none" strike="noStrike" noProof="0"/>
                        <a:t>Visual Drill (Present graphemes)</a:t>
                      </a:r>
                    </a:p>
                    <a:p>
                      <a:pPr lvl="0" algn="l">
                        <a:lnSpc>
                          <a:spcPct val="100000"/>
                        </a:lnSpc>
                        <a:spcBef>
                          <a:spcPts val="0"/>
                        </a:spcBef>
                        <a:spcAft>
                          <a:spcPts val="0"/>
                        </a:spcAft>
                        <a:buNone/>
                      </a:pPr>
                      <a:endParaRPr lang="en-US" sz="1400" u="none" strike="noStrike" noProof="0"/>
                    </a:p>
                    <a:p>
                      <a:pPr lvl="0" algn="l">
                        <a:lnSpc>
                          <a:spcPct val="100000"/>
                        </a:lnSpc>
                        <a:spcBef>
                          <a:spcPts val="0"/>
                        </a:spcBef>
                        <a:spcAft>
                          <a:spcPts val="0"/>
                        </a:spcAft>
                        <a:buNone/>
                      </a:pPr>
                      <a:r>
                        <a:rPr lang="en-US" sz="1400" u="none" strike="noStrike" noProof="0"/>
                        <a:t>Auditory Drill (Present phonemes)</a:t>
                      </a:r>
                      <a:endParaRPr lang="en-US"/>
                    </a:p>
                    <a:p>
                      <a:pPr lvl="0" algn="ctr">
                        <a:buNone/>
                      </a:pPr>
                      <a:endParaRPr lang="en-US" sz="1400"/>
                    </a:p>
                  </a:txBody>
                  <a:tcPr/>
                </a:tc>
                <a:tc>
                  <a:txBody>
                    <a:bodyPr/>
                    <a:lstStyle/>
                    <a:p>
                      <a:pPr lvl="0" algn="l">
                        <a:lnSpc>
                          <a:spcPct val="100000"/>
                        </a:lnSpc>
                        <a:spcBef>
                          <a:spcPts val="0"/>
                        </a:spcBef>
                        <a:spcAft>
                          <a:spcPts val="0"/>
                        </a:spcAft>
                        <a:buNone/>
                      </a:pPr>
                      <a:r>
                        <a:rPr lang="en-US" sz="1400" u="none" strike="noStrike" noProof="0"/>
                        <a:t>Visual Drill (Present graphemes)</a:t>
                      </a:r>
                    </a:p>
                    <a:p>
                      <a:pPr lvl="0" algn="l">
                        <a:lnSpc>
                          <a:spcPct val="100000"/>
                        </a:lnSpc>
                        <a:spcBef>
                          <a:spcPts val="0"/>
                        </a:spcBef>
                        <a:spcAft>
                          <a:spcPts val="0"/>
                        </a:spcAft>
                        <a:buNone/>
                      </a:pPr>
                      <a:endParaRPr lang="en-US" sz="1400" u="none" strike="noStrike" noProof="0"/>
                    </a:p>
                    <a:p>
                      <a:pPr lvl="0" algn="l">
                        <a:lnSpc>
                          <a:spcPct val="100000"/>
                        </a:lnSpc>
                        <a:spcBef>
                          <a:spcPts val="0"/>
                        </a:spcBef>
                        <a:spcAft>
                          <a:spcPts val="0"/>
                        </a:spcAft>
                        <a:buNone/>
                      </a:pPr>
                      <a:r>
                        <a:rPr lang="en-US" sz="1400" u="none" strike="noStrike" noProof="0"/>
                        <a:t>Auditory Drill (Present phonemes)</a:t>
                      </a:r>
                      <a:endParaRPr lang="en-US"/>
                    </a:p>
                    <a:p>
                      <a:pPr lvl="0" algn="ctr">
                        <a:buNone/>
                      </a:pPr>
                      <a:endParaRPr lang="en-US" sz="1400"/>
                    </a:p>
                  </a:txBody>
                  <a:tcPr/>
                </a:tc>
                <a:extLst>
                  <a:ext uri="{0D108BD9-81ED-4DB2-BD59-A6C34878D82A}">
                    <a16:rowId xmlns:a16="http://schemas.microsoft.com/office/drawing/2014/main" val="1563105238"/>
                  </a:ext>
                </a:extLst>
              </a:tr>
              <a:tr h="531962">
                <a:tc>
                  <a:txBody>
                    <a:bodyPr/>
                    <a:lstStyle/>
                    <a:p>
                      <a:pPr lvl="0" algn="l">
                        <a:buNone/>
                      </a:pPr>
                      <a:r>
                        <a:rPr lang="en-US" sz="1400" u="none" strike="noStrike" noProof="0"/>
                        <a:t>Decoding and Encoding</a:t>
                      </a:r>
                      <a:endParaRPr lang="en-US" sz="1400"/>
                    </a:p>
                  </a:txBody>
                  <a:tcPr/>
                </a:tc>
                <a:tc>
                  <a:txBody>
                    <a:bodyPr/>
                    <a:lstStyle/>
                    <a:p>
                      <a:pPr lvl="0" algn="l">
                        <a:buNone/>
                      </a:pPr>
                      <a:r>
                        <a:rPr lang="en-US" sz="1400" u="none" strike="noStrike" noProof="0"/>
                        <a:t>Regular Word Spelling</a:t>
                      </a:r>
                      <a:endParaRPr lang="en-US"/>
                    </a:p>
                    <a:p>
                      <a:pPr lvl="0" algn="ctr">
                        <a:buNone/>
                      </a:pPr>
                      <a:r>
                        <a:rPr lang="en-US" sz="1400"/>
                        <a:t>*syllable types</a:t>
                      </a:r>
                    </a:p>
                  </a:txBody>
                  <a:tcPr/>
                </a:tc>
                <a:tc>
                  <a:txBody>
                    <a:bodyPr/>
                    <a:lstStyle/>
                    <a:p>
                      <a:pPr lvl="0" algn="l">
                        <a:buNone/>
                      </a:pPr>
                      <a:r>
                        <a:rPr lang="en-US" sz="1400" u="none" strike="noStrike" noProof="0"/>
                        <a:t>Word Work Mat </a:t>
                      </a:r>
                      <a:endParaRPr lang="en-US"/>
                    </a:p>
                    <a:p>
                      <a:pPr lvl="0" algn="l">
                        <a:buNone/>
                      </a:pPr>
                      <a:r>
                        <a:rPr lang="en-US" sz="1400" u="none" strike="noStrike" noProof="0"/>
                        <a:t>*morphemes</a:t>
                      </a:r>
                    </a:p>
                  </a:txBody>
                  <a:tcPr/>
                </a:tc>
                <a:tc>
                  <a:txBody>
                    <a:bodyPr/>
                    <a:lstStyle/>
                    <a:p>
                      <a:pPr lvl="0" algn="l">
                        <a:buNone/>
                      </a:pPr>
                      <a:r>
                        <a:rPr lang="en-US" sz="1400" u="none" strike="noStrike" noProof="0"/>
                        <a:t>Word Work Mat </a:t>
                      </a:r>
                      <a:endParaRPr lang="en-US"/>
                    </a:p>
                  </a:txBody>
                  <a:tcPr/>
                </a:tc>
                <a:tc>
                  <a:txBody>
                    <a:bodyPr/>
                    <a:lstStyle/>
                    <a:p>
                      <a:pPr lvl="0" algn="l">
                        <a:buNone/>
                      </a:pPr>
                      <a:r>
                        <a:rPr lang="en-US" sz="1400" u="none" strike="noStrike" noProof="0"/>
                        <a:t>Regular Word Spelling </a:t>
                      </a:r>
                      <a:endParaRPr lang="en-US"/>
                    </a:p>
                  </a:txBody>
                  <a:tcPr/>
                </a:tc>
                <a:tc>
                  <a:txBody>
                    <a:bodyPr/>
                    <a:lstStyle/>
                    <a:p>
                      <a:pPr lvl="0" algn="l">
                        <a:buNone/>
                      </a:pPr>
                      <a:r>
                        <a:rPr lang="en-US" sz="1400" u="none" strike="noStrike" noProof="0"/>
                        <a:t>Word Sort (oi &amp; oy)</a:t>
                      </a:r>
                      <a:endParaRPr lang="en-US"/>
                    </a:p>
                  </a:txBody>
                  <a:tcPr/>
                </a:tc>
                <a:extLst>
                  <a:ext uri="{0D108BD9-81ED-4DB2-BD59-A6C34878D82A}">
                    <a16:rowId xmlns:a16="http://schemas.microsoft.com/office/drawing/2014/main" val="3888328758"/>
                  </a:ext>
                </a:extLst>
              </a:tr>
              <a:tr h="747622">
                <a:tc>
                  <a:txBody>
                    <a:bodyPr/>
                    <a:lstStyle/>
                    <a:p>
                      <a:pPr lvl="0" algn="l">
                        <a:buNone/>
                      </a:pPr>
                      <a:r>
                        <a:rPr lang="en-US" sz="1400" u="none" strike="noStrike" noProof="0"/>
                        <a:t>Irregular &amp; High Frequency Words</a:t>
                      </a:r>
                      <a:endParaRPr lang="en-US" sz="1400"/>
                    </a:p>
                  </a:txBody>
                  <a:tcPr/>
                </a:tc>
                <a:tc>
                  <a:txBody>
                    <a:bodyPr/>
                    <a:lstStyle/>
                    <a:p>
                      <a:pPr lvl="0" algn="l">
                        <a:buNone/>
                      </a:pPr>
                      <a:r>
                        <a:rPr lang="en-US" sz="1400" u="none" strike="noStrike" noProof="0"/>
                        <a:t>Irregular Words – Review (slides) &amp; Intro (cards)</a:t>
                      </a:r>
                      <a:endParaRPr lang="en-US"/>
                    </a:p>
                  </a:txBody>
                  <a:tcPr/>
                </a:tc>
                <a:tc>
                  <a:txBody>
                    <a:bodyPr/>
                    <a:lstStyle/>
                    <a:p>
                      <a:pPr lvl="0" algn="l">
                        <a:buNone/>
                      </a:pPr>
                      <a:r>
                        <a:rPr lang="en-US" sz="1400" u="none" strike="noStrike" noProof="0"/>
                        <a:t>Irregular Words – Review (slides)</a:t>
                      </a:r>
                      <a:endParaRPr lang="en-US"/>
                    </a:p>
                  </a:txBody>
                  <a:tcPr/>
                </a:tc>
                <a:tc>
                  <a:txBody>
                    <a:bodyPr/>
                    <a:lstStyle/>
                    <a:p>
                      <a:pPr lvl="0" algn="l">
                        <a:buNone/>
                      </a:pPr>
                      <a:r>
                        <a:rPr lang="en-US" sz="1400" u="none" strike="noStrike" noProof="0"/>
                        <a:t>Irregular Words – Review (slides) &amp; Intro (cards)</a:t>
                      </a:r>
                      <a:endParaRPr lang="en-US"/>
                    </a:p>
                  </a:txBody>
                  <a:tcPr/>
                </a:tc>
                <a:tc>
                  <a:txBody>
                    <a:bodyPr/>
                    <a:lstStyle/>
                    <a:p>
                      <a:pPr lvl="0" algn="l">
                        <a:buNone/>
                      </a:pPr>
                      <a:r>
                        <a:rPr lang="en-US" sz="1400" u="none" strike="noStrike" noProof="0"/>
                        <a:t>Irregular Words – Review (slides)</a:t>
                      </a:r>
                      <a:endParaRPr lang="en-US"/>
                    </a:p>
                  </a:txBody>
                  <a:tcPr/>
                </a:tc>
                <a:tc>
                  <a:txBody>
                    <a:bodyPr/>
                    <a:lstStyle/>
                    <a:p>
                      <a:pPr lvl="0" algn="l">
                        <a:buNone/>
                      </a:pPr>
                      <a:r>
                        <a:rPr lang="en-US" sz="1400" u="none" strike="noStrike" noProof="0"/>
                        <a:t>Irregular Words – Review (slides) &amp; Intro (cards)</a:t>
                      </a:r>
                      <a:endParaRPr lang="en-US"/>
                    </a:p>
                  </a:txBody>
                  <a:tcPr/>
                </a:tc>
                <a:extLst>
                  <a:ext uri="{0D108BD9-81ED-4DB2-BD59-A6C34878D82A}">
                    <a16:rowId xmlns:a16="http://schemas.microsoft.com/office/drawing/2014/main" val="4147325790"/>
                  </a:ext>
                </a:extLst>
              </a:tr>
              <a:tr h="459511">
                <a:tc>
                  <a:txBody>
                    <a:bodyPr/>
                    <a:lstStyle/>
                    <a:p>
                      <a:pPr lvl="0" algn="l">
                        <a:buNone/>
                      </a:pPr>
                      <a:r>
                        <a:rPr lang="en-US" sz="1400" u="none" strike="noStrike" noProof="0"/>
                        <a:t>Writing</a:t>
                      </a:r>
                      <a:endParaRPr lang="en-US" sz="1400"/>
                    </a:p>
                  </a:txBody>
                  <a:tcPr/>
                </a:tc>
                <a:tc>
                  <a:txBody>
                    <a:bodyPr/>
                    <a:lstStyle/>
                    <a:p>
                      <a:pPr lvl="0" algn="l">
                        <a:buNone/>
                      </a:pPr>
                      <a:r>
                        <a:rPr lang="en-US" sz="1400" u="none" strike="noStrike" noProof="0"/>
                        <a:t>Sentence Writing</a:t>
                      </a:r>
                      <a:endParaRPr lang="en-US"/>
                    </a:p>
                  </a:txBody>
                  <a:tcPr/>
                </a:tc>
                <a:tc>
                  <a:txBody>
                    <a:bodyPr/>
                    <a:lstStyle/>
                    <a:p>
                      <a:pPr lvl="0" algn="l">
                        <a:buNone/>
                      </a:pPr>
                      <a:r>
                        <a:rPr lang="en-US" sz="1400" u="none" strike="noStrike" noProof="0"/>
                        <a:t>Sentence Writing</a:t>
                      </a:r>
                      <a:endParaRPr lang="en-US"/>
                    </a:p>
                  </a:txBody>
                  <a:tcPr/>
                </a:tc>
                <a:tc>
                  <a:txBody>
                    <a:bodyPr/>
                    <a:lstStyle/>
                    <a:p>
                      <a:pPr lvl="0" algn="l">
                        <a:buNone/>
                      </a:pPr>
                      <a:r>
                        <a:rPr lang="en-US" sz="1400" u="none" strike="noStrike" noProof="0"/>
                        <a:t>Sentence Writing</a:t>
                      </a:r>
                    </a:p>
                  </a:txBody>
                  <a:tcPr/>
                </a:tc>
                <a:tc>
                  <a:txBody>
                    <a:bodyPr/>
                    <a:lstStyle/>
                    <a:p>
                      <a:pPr lvl="0" algn="l">
                        <a:buNone/>
                      </a:pPr>
                      <a:r>
                        <a:rPr lang="en-US" sz="1400" u="none" strike="noStrike" noProof="0"/>
                        <a:t>Sentence Writing</a:t>
                      </a:r>
                      <a:endParaRPr lang="en-US"/>
                    </a:p>
                  </a:txBody>
                  <a:tcPr/>
                </a:tc>
                <a:tc>
                  <a:txBody>
                    <a:bodyPr/>
                    <a:lstStyle/>
                    <a:p>
                      <a:pPr lvl="0" algn="l">
                        <a:buNone/>
                      </a:pPr>
                      <a:r>
                        <a:rPr lang="en-US" sz="1400" u="none" strike="noStrike" noProof="0"/>
                        <a:t>Sentence Writing</a:t>
                      </a:r>
                      <a:endParaRPr lang="en-US"/>
                    </a:p>
                  </a:txBody>
                  <a:tcPr/>
                </a:tc>
                <a:extLst>
                  <a:ext uri="{0D108BD9-81ED-4DB2-BD59-A6C34878D82A}">
                    <a16:rowId xmlns:a16="http://schemas.microsoft.com/office/drawing/2014/main" val="4043928001"/>
                  </a:ext>
                </a:extLst>
              </a:tr>
              <a:tr h="710155">
                <a:tc>
                  <a:txBody>
                    <a:bodyPr/>
                    <a:lstStyle/>
                    <a:p>
                      <a:pPr lvl="0" algn="l">
                        <a:buNone/>
                      </a:pPr>
                      <a:r>
                        <a:rPr lang="en-US" sz="1400" u="none" strike="noStrike" noProof="0"/>
                        <a:t>Connected Text: Fluency &amp;</a:t>
                      </a:r>
                    </a:p>
                    <a:p>
                      <a:pPr lvl="0" algn="l">
                        <a:buNone/>
                      </a:pPr>
                      <a:r>
                        <a:rPr lang="en-US" sz="1400" u="none" strike="noStrike" noProof="0"/>
                        <a:t>Accuracy</a:t>
                      </a:r>
                    </a:p>
                  </a:txBody>
                  <a:tcPr/>
                </a:tc>
                <a:tc>
                  <a:txBody>
                    <a:bodyPr/>
                    <a:lstStyle/>
                    <a:p>
                      <a:pPr lvl="0" algn="l">
                        <a:buNone/>
                      </a:pPr>
                      <a:r>
                        <a:rPr lang="en-US" sz="1400" u="none" strike="noStrike" noProof="0"/>
                        <a:t>Decodable Book</a:t>
                      </a:r>
                      <a:endParaRPr lang="en-US" sz="1400"/>
                    </a:p>
                    <a:p>
                      <a:pPr lvl="0" algn="l">
                        <a:buNone/>
                      </a:pPr>
                      <a:r>
                        <a:rPr lang="en-US" sz="1400" u="none" strike="noStrike" noProof="0"/>
                        <a:t>Non/Fiction Passage</a:t>
                      </a:r>
                      <a:endParaRPr lang="en-US" sz="1400"/>
                    </a:p>
                  </a:txBody>
                  <a:tcPr/>
                </a:tc>
                <a:tc>
                  <a:txBody>
                    <a:bodyPr/>
                    <a:lstStyle/>
                    <a:p>
                      <a:pPr lvl="0" algn="l">
                        <a:buNone/>
                      </a:pPr>
                      <a:r>
                        <a:rPr lang="en-US" sz="1400" u="none" strike="noStrike" noProof="0"/>
                        <a:t>Decodable Book</a:t>
                      </a:r>
                    </a:p>
                    <a:p>
                      <a:pPr lvl="0" algn="l">
                        <a:lnSpc>
                          <a:spcPct val="100000"/>
                        </a:lnSpc>
                        <a:spcBef>
                          <a:spcPts val="0"/>
                        </a:spcBef>
                        <a:spcAft>
                          <a:spcPts val="0"/>
                        </a:spcAft>
                        <a:buNone/>
                      </a:pPr>
                      <a:r>
                        <a:rPr lang="en-US" sz="1400" u="none" strike="noStrike" noProof="0"/>
                        <a:t>Non/Fiction Passage</a:t>
                      </a:r>
                    </a:p>
                    <a:p>
                      <a:pPr lvl="0" algn="ctr">
                        <a:buNone/>
                      </a:pPr>
                      <a:endParaRPr lang="en-US" sz="1400" u="none" strike="noStrike" noProof="0"/>
                    </a:p>
                  </a:txBody>
                  <a:tcPr/>
                </a:tc>
                <a:tc>
                  <a:txBody>
                    <a:bodyPr/>
                    <a:lstStyle/>
                    <a:p>
                      <a:pPr lvl="0" algn="l">
                        <a:buNone/>
                      </a:pPr>
                      <a:r>
                        <a:rPr lang="en-US" sz="1400" u="none" strike="noStrike" noProof="0"/>
                        <a:t>Decodable Book</a:t>
                      </a:r>
                    </a:p>
                    <a:p>
                      <a:pPr lvl="0" algn="l">
                        <a:lnSpc>
                          <a:spcPct val="100000"/>
                        </a:lnSpc>
                        <a:spcBef>
                          <a:spcPts val="0"/>
                        </a:spcBef>
                        <a:spcAft>
                          <a:spcPts val="0"/>
                        </a:spcAft>
                        <a:buNone/>
                      </a:pPr>
                      <a:r>
                        <a:rPr lang="en-US" sz="1400" u="none" strike="noStrike" noProof="0"/>
                        <a:t>Non/Fiction Passage</a:t>
                      </a:r>
                    </a:p>
                  </a:txBody>
                  <a:tcPr/>
                </a:tc>
                <a:tc>
                  <a:txBody>
                    <a:bodyPr/>
                    <a:lstStyle/>
                    <a:p>
                      <a:pPr lvl="0" algn="l">
                        <a:buNone/>
                      </a:pPr>
                      <a:r>
                        <a:rPr lang="en-US" sz="1400" u="none" strike="noStrike" noProof="0"/>
                        <a:t>Decodable Book</a:t>
                      </a:r>
                    </a:p>
                    <a:p>
                      <a:pPr lvl="0" algn="l">
                        <a:lnSpc>
                          <a:spcPct val="100000"/>
                        </a:lnSpc>
                        <a:spcBef>
                          <a:spcPts val="0"/>
                        </a:spcBef>
                        <a:spcAft>
                          <a:spcPts val="0"/>
                        </a:spcAft>
                        <a:buNone/>
                      </a:pPr>
                      <a:r>
                        <a:rPr lang="en-US" sz="1400" u="none" strike="noStrike" noProof="0"/>
                        <a:t>Non/Fiction Passage</a:t>
                      </a:r>
                    </a:p>
                    <a:p>
                      <a:pPr lvl="0" algn="ctr">
                        <a:buNone/>
                      </a:pPr>
                      <a:endParaRPr lang="en-US" sz="1400" u="none" strike="noStrike" noProof="0"/>
                    </a:p>
                  </a:txBody>
                  <a:tcPr/>
                </a:tc>
                <a:tc>
                  <a:txBody>
                    <a:bodyPr/>
                    <a:lstStyle/>
                    <a:p>
                      <a:pPr lvl="0" algn="l">
                        <a:buNone/>
                      </a:pPr>
                      <a:r>
                        <a:rPr lang="en-US" sz="1400" u="none" strike="noStrike" noProof="0"/>
                        <a:t>Decodable Book</a:t>
                      </a:r>
                    </a:p>
                    <a:p>
                      <a:pPr lvl="0" algn="l">
                        <a:lnSpc>
                          <a:spcPct val="100000"/>
                        </a:lnSpc>
                        <a:spcBef>
                          <a:spcPts val="0"/>
                        </a:spcBef>
                        <a:spcAft>
                          <a:spcPts val="0"/>
                        </a:spcAft>
                        <a:buNone/>
                      </a:pPr>
                      <a:r>
                        <a:rPr lang="en-US" sz="1400" u="none" strike="noStrike" noProof="0"/>
                        <a:t>Non/Fiction Passage</a:t>
                      </a:r>
                    </a:p>
                    <a:p>
                      <a:pPr lvl="0" algn="ctr">
                        <a:buNone/>
                      </a:pPr>
                      <a:endParaRPr lang="en-US" sz="1400" u="none" strike="noStrike" noProof="0"/>
                    </a:p>
                  </a:txBody>
                  <a:tcPr/>
                </a:tc>
                <a:extLst>
                  <a:ext uri="{0D108BD9-81ED-4DB2-BD59-A6C34878D82A}">
                    <a16:rowId xmlns:a16="http://schemas.microsoft.com/office/drawing/2014/main" val="423509275"/>
                  </a:ext>
                </a:extLst>
              </a:tr>
              <a:tr h="710155">
                <a:tc>
                  <a:txBody>
                    <a:bodyPr/>
                    <a:lstStyle/>
                    <a:p>
                      <a:pPr lvl="0" algn="l">
                        <a:buNone/>
                      </a:pPr>
                      <a:r>
                        <a:rPr lang="en-US" sz="1400" u="none" strike="noStrike" noProof="0"/>
                        <a:t>Connected Text-</a:t>
                      </a:r>
                    </a:p>
                    <a:p>
                      <a:pPr lvl="0" algn="l">
                        <a:buNone/>
                      </a:pPr>
                      <a:r>
                        <a:rPr lang="en-US" sz="1400" u="none" strike="noStrike" noProof="0"/>
                        <a:t>Background Knowledge, Vocabulary &amp; Comprehension</a:t>
                      </a:r>
                    </a:p>
                    <a:p>
                      <a:pPr lvl="0" algn="l">
                        <a:buNone/>
                      </a:pPr>
                      <a:endParaRPr lang="en-US" sz="1400" u="none" strike="noStrike" noProof="0"/>
                    </a:p>
                  </a:txBody>
                  <a:tcPr/>
                </a:tc>
                <a:tc>
                  <a:txBody>
                    <a:bodyPr/>
                    <a:lstStyle/>
                    <a:p>
                      <a:pPr lvl="0" algn="l">
                        <a:buNone/>
                      </a:pPr>
                      <a:r>
                        <a:rPr lang="en-US" sz="1400" u="none" strike="noStrike" noProof="0"/>
                        <a:t>Rich read </a:t>
                      </a:r>
                      <a:r>
                        <a:rPr lang="en-US" sz="1400" u="none" strike="noStrike" noProof="0" err="1"/>
                        <a:t>alouds</a:t>
                      </a:r>
                      <a:r>
                        <a:rPr lang="en-US" sz="1400" u="none" strike="noStrike" noProof="0"/>
                        <a:t>, targeted vocabulary and discussion</a:t>
                      </a:r>
                    </a:p>
                    <a:p>
                      <a:pPr lvl="0" algn="l">
                        <a:buNone/>
                      </a:pPr>
                      <a:endParaRPr lang="en-US" sz="1400" u="none" strike="noStrike" noProof="0"/>
                    </a:p>
                  </a:txBody>
                  <a:tcPr/>
                </a:tc>
                <a:tc>
                  <a:txBody>
                    <a:bodyPr/>
                    <a:lstStyle/>
                    <a:p>
                      <a:pPr lvl="0" algn="l">
                        <a:buNone/>
                      </a:pPr>
                      <a:r>
                        <a:rPr lang="en-US" sz="1400" u="none" strike="noStrike" noProof="0"/>
                        <a:t>Rich read </a:t>
                      </a:r>
                      <a:r>
                        <a:rPr lang="en-US" sz="1400" u="none" strike="noStrike" noProof="0" err="1"/>
                        <a:t>alouds</a:t>
                      </a:r>
                      <a:r>
                        <a:rPr lang="en-US" sz="1400" u="none" strike="noStrike" noProof="0"/>
                        <a:t>, targeted vocabulary and discussion</a:t>
                      </a:r>
                    </a:p>
                    <a:p>
                      <a:pPr lvl="0" algn="ctr">
                        <a:buNone/>
                      </a:pPr>
                      <a:endParaRPr lang="en-US" sz="1400" u="none" strike="noStrike" noProof="0"/>
                    </a:p>
                  </a:txBody>
                  <a:tcPr/>
                </a:tc>
                <a:tc>
                  <a:txBody>
                    <a:bodyPr/>
                    <a:lstStyle/>
                    <a:p>
                      <a:pPr lvl="0" algn="l">
                        <a:buNone/>
                      </a:pPr>
                      <a:r>
                        <a:rPr lang="en-US" sz="1400" u="none" strike="noStrike" noProof="0"/>
                        <a:t>Rich read </a:t>
                      </a:r>
                      <a:r>
                        <a:rPr lang="en-US" sz="1400" u="none" strike="noStrike" noProof="0" err="1"/>
                        <a:t>alouds</a:t>
                      </a:r>
                      <a:r>
                        <a:rPr lang="en-US" sz="1400" u="none" strike="noStrike" noProof="0"/>
                        <a:t>, targeted vocabulary and discussion</a:t>
                      </a:r>
                    </a:p>
                    <a:p>
                      <a:pPr lvl="0" algn="l">
                        <a:lnSpc>
                          <a:spcPct val="100000"/>
                        </a:lnSpc>
                        <a:spcBef>
                          <a:spcPts val="0"/>
                        </a:spcBef>
                        <a:spcAft>
                          <a:spcPts val="0"/>
                        </a:spcAft>
                        <a:buNone/>
                      </a:pPr>
                      <a:endParaRPr lang="en-US" sz="1400" u="none" strike="noStrike" noProof="0"/>
                    </a:p>
                  </a:txBody>
                  <a:tcPr/>
                </a:tc>
                <a:tc>
                  <a:txBody>
                    <a:bodyPr/>
                    <a:lstStyle/>
                    <a:p>
                      <a:pPr lvl="0" algn="l">
                        <a:buNone/>
                      </a:pPr>
                      <a:r>
                        <a:rPr lang="en-US" sz="1400" u="none" strike="noStrike" noProof="0"/>
                        <a:t>Rich read </a:t>
                      </a:r>
                      <a:r>
                        <a:rPr lang="en-US" sz="1400" u="none" strike="noStrike" noProof="0" err="1"/>
                        <a:t>alouds</a:t>
                      </a:r>
                      <a:r>
                        <a:rPr lang="en-US" sz="1400" u="none" strike="noStrike" noProof="0"/>
                        <a:t>, targeted vocabulary and discussion</a:t>
                      </a:r>
                    </a:p>
                    <a:p>
                      <a:pPr lvl="0" algn="ctr">
                        <a:buNone/>
                      </a:pPr>
                      <a:endParaRPr lang="en-US" sz="1400" u="none" strike="noStrike" noProof="0"/>
                    </a:p>
                  </a:txBody>
                  <a:tcPr/>
                </a:tc>
                <a:tc>
                  <a:txBody>
                    <a:bodyPr/>
                    <a:lstStyle/>
                    <a:p>
                      <a:pPr lvl="0" algn="l">
                        <a:buNone/>
                      </a:pPr>
                      <a:r>
                        <a:rPr lang="en-US" sz="1400" u="none" strike="noStrike" noProof="0"/>
                        <a:t>Rich read </a:t>
                      </a:r>
                      <a:r>
                        <a:rPr lang="en-US" sz="1400" u="none" strike="noStrike" noProof="0" err="1"/>
                        <a:t>alouds</a:t>
                      </a:r>
                      <a:r>
                        <a:rPr lang="en-US" sz="1400" u="none" strike="noStrike" noProof="0"/>
                        <a:t>, targeted vocabulary and discussion</a:t>
                      </a:r>
                    </a:p>
                    <a:p>
                      <a:pPr lvl="0" algn="ctr">
                        <a:buNone/>
                      </a:pPr>
                      <a:endParaRPr lang="en-US" sz="1400" u="none" strike="noStrike" noProof="0"/>
                    </a:p>
                  </a:txBody>
                  <a:tcPr/>
                </a:tc>
                <a:extLst>
                  <a:ext uri="{0D108BD9-81ED-4DB2-BD59-A6C34878D82A}">
                    <a16:rowId xmlns:a16="http://schemas.microsoft.com/office/drawing/2014/main" val="815274296"/>
                  </a:ext>
                </a:extLst>
              </a:tr>
            </a:tbl>
          </a:graphicData>
        </a:graphic>
      </p:graphicFrame>
      <p:sp>
        <p:nvSpPr>
          <p:cNvPr id="2" name="TextBox 1">
            <a:extLst>
              <a:ext uri="{FF2B5EF4-FFF2-40B4-BE49-F238E27FC236}">
                <a16:creationId xmlns:a16="http://schemas.microsoft.com/office/drawing/2014/main" id="{50B52AF2-51E1-D9F6-34C4-3EF05661DB31}"/>
              </a:ext>
            </a:extLst>
          </p:cNvPr>
          <p:cNvSpPr txBox="1"/>
          <p:nvPr/>
        </p:nvSpPr>
        <p:spPr>
          <a:xfrm>
            <a:off x="34633" y="51336"/>
            <a:ext cx="63231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Sample Grade Two Literacy Week Overview</a:t>
            </a:r>
          </a:p>
        </p:txBody>
      </p:sp>
      <p:sp>
        <p:nvSpPr>
          <p:cNvPr id="5" name="TextBox 4">
            <a:extLst>
              <a:ext uri="{FF2B5EF4-FFF2-40B4-BE49-F238E27FC236}">
                <a16:creationId xmlns:a16="http://schemas.microsoft.com/office/drawing/2014/main" id="{90C092A7-B9F5-6D91-D1E5-86F4BC5E7A95}"/>
              </a:ext>
            </a:extLst>
          </p:cNvPr>
          <p:cNvSpPr txBox="1"/>
          <p:nvPr/>
        </p:nvSpPr>
        <p:spPr>
          <a:xfrm>
            <a:off x="8276665" y="141194"/>
            <a:ext cx="3505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solidFill>
                  <a:srgbClr val="0563C1"/>
                </a:solidFill>
                <a:hlinkClick r:id="rId3"/>
              </a:rPr>
              <a:t>UFLI: University of Florida Literacy Institute</a:t>
            </a:r>
          </a:p>
        </p:txBody>
      </p:sp>
    </p:spTree>
    <p:extLst>
      <p:ext uri="{BB962C8B-B14F-4D97-AF65-F5344CB8AC3E}">
        <p14:creationId xmlns:p14="http://schemas.microsoft.com/office/powerpoint/2010/main" val="89225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CDAAE7-AC40-4A9F-9DE4-AD79D6F6472A}"/>
              </a:ext>
            </a:extLst>
          </p:cNvPr>
          <p:cNvSpPr txBox="1"/>
          <p:nvPr/>
        </p:nvSpPr>
        <p:spPr>
          <a:xfrm>
            <a:off x="1715572" y="1510181"/>
            <a:ext cx="886047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77777"/>
                </a:solidFill>
                <a:latin typeface="Roboto 3"/>
                <a:ea typeface="Robosto"/>
                <a:cs typeface="Robosto"/>
              </a:rPr>
              <a:t>"Only once a strong and well targeted instructional core is in place (tier 1), can we build interventions that will serve as truly supplemental and supportive instruction."</a:t>
            </a:r>
            <a:endParaRPr lang="en-US" sz="3200">
              <a:solidFill>
                <a:srgbClr val="777777"/>
              </a:solidFill>
              <a:latin typeface="Roboto 3"/>
            </a:endParaRPr>
          </a:p>
        </p:txBody>
      </p:sp>
      <p:sp>
        <p:nvSpPr>
          <p:cNvPr id="6" name="AutoShape 6">
            <a:extLst>
              <a:ext uri="{FF2B5EF4-FFF2-40B4-BE49-F238E27FC236}">
                <a16:creationId xmlns:a16="http://schemas.microsoft.com/office/drawing/2014/main" id="{8EB63FE8-8F46-A516-2584-43FED8431F1F}"/>
              </a:ext>
            </a:extLst>
          </p:cNvPr>
          <p:cNvSpPr/>
          <p:nvPr/>
        </p:nvSpPr>
        <p:spPr>
          <a:xfrm>
            <a:off x="-6659" y="5624530"/>
            <a:ext cx="12199265" cy="1450039"/>
          </a:xfrm>
          <a:prstGeom prst="rect">
            <a:avLst/>
          </a:prstGeom>
          <a:solidFill>
            <a:srgbClr val="2E4A59"/>
          </a:solidFill>
        </p:spPr>
      </p:sp>
      <p:pic>
        <p:nvPicPr>
          <p:cNvPr id="9" name="Picture 19">
            <a:extLst>
              <a:ext uri="{FF2B5EF4-FFF2-40B4-BE49-F238E27FC236}">
                <a16:creationId xmlns:a16="http://schemas.microsoft.com/office/drawing/2014/main" id="{DE16E887-647F-4EB9-ED45-C212609CAE81}"/>
              </a:ext>
            </a:extLst>
          </p:cNvPr>
          <p:cNvPicPr>
            <a:picLocks noChangeAspect="1"/>
          </p:cNvPicPr>
          <p:nvPr/>
        </p:nvPicPr>
        <p:blipFill>
          <a:blip r:embed="rId3"/>
          <a:srcRect/>
          <a:stretch>
            <a:fillRect/>
          </a:stretch>
        </p:blipFill>
        <p:spPr>
          <a:xfrm>
            <a:off x="260458" y="5967263"/>
            <a:ext cx="2546468" cy="769310"/>
          </a:xfrm>
          <a:prstGeom prst="rect">
            <a:avLst/>
          </a:prstGeom>
        </p:spPr>
      </p:pic>
    </p:spTree>
    <p:extLst>
      <p:ext uri="{BB962C8B-B14F-4D97-AF65-F5344CB8AC3E}">
        <p14:creationId xmlns:p14="http://schemas.microsoft.com/office/powerpoint/2010/main" val="2533688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51F1E2-9FC9-29D4-F484-B1C52F353E64}"/>
              </a:ext>
            </a:extLst>
          </p:cNvPr>
          <p:cNvGraphicFramePr>
            <a:graphicFrameLocks noGrp="1"/>
          </p:cNvGraphicFramePr>
          <p:nvPr>
            <p:extLst>
              <p:ext uri="{D42A27DB-BD31-4B8C-83A1-F6EECF244321}">
                <p14:modId xmlns:p14="http://schemas.microsoft.com/office/powerpoint/2010/main" val="1654081728"/>
              </p:ext>
            </p:extLst>
          </p:nvPr>
        </p:nvGraphicFramePr>
        <p:xfrm>
          <a:off x="56029" y="324970"/>
          <a:ext cx="12061411" cy="6480939"/>
        </p:xfrm>
        <a:graphic>
          <a:graphicData uri="http://schemas.openxmlformats.org/drawingml/2006/table">
            <a:tbl>
              <a:tblPr firstRow="1" bandRow="1">
                <a:tableStyleId>{5C22544A-7EE6-4342-B048-85BDC9FD1C3A}</a:tableStyleId>
              </a:tblPr>
              <a:tblGrid>
                <a:gridCol w="1736911">
                  <a:extLst>
                    <a:ext uri="{9D8B030D-6E8A-4147-A177-3AD203B41FA5}">
                      <a16:colId xmlns:a16="http://schemas.microsoft.com/office/drawing/2014/main" val="2003971297"/>
                    </a:ext>
                  </a:extLst>
                </a:gridCol>
                <a:gridCol w="1891400">
                  <a:extLst>
                    <a:ext uri="{9D8B030D-6E8A-4147-A177-3AD203B41FA5}">
                      <a16:colId xmlns:a16="http://schemas.microsoft.com/office/drawing/2014/main" val="2076573011"/>
                    </a:ext>
                  </a:extLst>
                </a:gridCol>
                <a:gridCol w="2108275">
                  <a:extLst>
                    <a:ext uri="{9D8B030D-6E8A-4147-A177-3AD203B41FA5}">
                      <a16:colId xmlns:a16="http://schemas.microsoft.com/office/drawing/2014/main" val="2063633519"/>
                    </a:ext>
                  </a:extLst>
                </a:gridCol>
                <a:gridCol w="2108275">
                  <a:extLst>
                    <a:ext uri="{9D8B030D-6E8A-4147-A177-3AD203B41FA5}">
                      <a16:colId xmlns:a16="http://schemas.microsoft.com/office/drawing/2014/main" val="3391102424"/>
                    </a:ext>
                  </a:extLst>
                </a:gridCol>
                <a:gridCol w="2108275">
                  <a:extLst>
                    <a:ext uri="{9D8B030D-6E8A-4147-A177-3AD203B41FA5}">
                      <a16:colId xmlns:a16="http://schemas.microsoft.com/office/drawing/2014/main" val="1198610905"/>
                    </a:ext>
                  </a:extLst>
                </a:gridCol>
                <a:gridCol w="2108275">
                  <a:extLst>
                    <a:ext uri="{9D8B030D-6E8A-4147-A177-3AD203B41FA5}">
                      <a16:colId xmlns:a16="http://schemas.microsoft.com/office/drawing/2014/main" val="1384849128"/>
                    </a:ext>
                  </a:extLst>
                </a:gridCol>
              </a:tblGrid>
              <a:tr h="639947">
                <a:tc>
                  <a:txBody>
                    <a:bodyPr/>
                    <a:lstStyle/>
                    <a:p>
                      <a:pPr lvl="0">
                        <a:buNone/>
                      </a:pPr>
                      <a:r>
                        <a:rPr lang="en-US" sz="1200" b="1" i="0" u="none" strike="noStrike" noProof="0">
                          <a:latin typeface="Calibri"/>
                        </a:rPr>
                        <a:t>Instructional</a:t>
                      </a:r>
                      <a:br>
                        <a:rPr lang="en-US" sz="1200" b="1" i="0" u="none" strike="noStrike" noProof="0">
                          <a:latin typeface="Calibri"/>
                        </a:rPr>
                      </a:br>
                      <a:r>
                        <a:rPr lang="en-US" sz="1200" b="1" i="0" u="none" strike="noStrike" noProof="0">
                          <a:latin typeface="Calibri"/>
                        </a:rPr>
                        <a:t>Activities</a:t>
                      </a:r>
                      <a:br>
                        <a:rPr lang="en-US" sz="1200" b="0" i="0" u="none" strike="noStrike" noProof="0">
                          <a:latin typeface="Calibri"/>
                        </a:rPr>
                      </a:br>
                      <a:endParaRPr lang="en-US" sz="1200" b="0" i="0" u="none" strike="noStrike" noProof="0">
                        <a:latin typeface="Calibri"/>
                      </a:endParaRPr>
                    </a:p>
                  </a:txBody>
                  <a:tcPr/>
                </a:tc>
                <a:tc>
                  <a:txBody>
                    <a:bodyPr/>
                    <a:lstStyle/>
                    <a:p>
                      <a:r>
                        <a:rPr lang="en-US" sz="1200" b="0"/>
                        <a:t>Day 1</a:t>
                      </a:r>
                    </a:p>
                  </a:txBody>
                  <a:tcPr/>
                </a:tc>
                <a:tc>
                  <a:txBody>
                    <a:bodyPr/>
                    <a:lstStyle/>
                    <a:p>
                      <a:r>
                        <a:rPr lang="en-US" sz="1200" b="0"/>
                        <a:t>Day 2</a:t>
                      </a:r>
                    </a:p>
                  </a:txBody>
                  <a:tcPr/>
                </a:tc>
                <a:tc>
                  <a:txBody>
                    <a:bodyPr/>
                    <a:lstStyle/>
                    <a:p>
                      <a:r>
                        <a:rPr lang="en-US" sz="1200" b="0"/>
                        <a:t>Day 3</a:t>
                      </a:r>
                    </a:p>
                  </a:txBody>
                  <a:tcPr/>
                </a:tc>
                <a:tc>
                  <a:txBody>
                    <a:bodyPr/>
                    <a:lstStyle/>
                    <a:p>
                      <a:r>
                        <a:rPr lang="en-US" sz="1200" b="0"/>
                        <a:t>Day 4</a:t>
                      </a:r>
                    </a:p>
                  </a:txBody>
                  <a:tcPr/>
                </a:tc>
                <a:tc>
                  <a:txBody>
                    <a:bodyPr/>
                    <a:lstStyle/>
                    <a:p>
                      <a:r>
                        <a:rPr lang="en-US" sz="1200" b="0"/>
                        <a:t>Day 5</a:t>
                      </a:r>
                    </a:p>
                  </a:txBody>
                  <a:tcPr/>
                </a:tc>
                <a:extLst>
                  <a:ext uri="{0D108BD9-81ED-4DB2-BD59-A6C34878D82A}">
                    <a16:rowId xmlns:a16="http://schemas.microsoft.com/office/drawing/2014/main" val="266695033"/>
                  </a:ext>
                </a:extLst>
              </a:tr>
              <a:tr h="452376">
                <a:tc>
                  <a:txBody>
                    <a:bodyPr/>
                    <a:lstStyle/>
                    <a:p>
                      <a:r>
                        <a:rPr lang="en-US" sz="1200" b="1">
                          <a:solidFill>
                            <a:schemeClr val="bg1"/>
                          </a:solidFill>
                        </a:rPr>
                        <a:t>Phonemic</a:t>
                      </a:r>
                    </a:p>
                    <a:p>
                      <a:pPr lvl="0">
                        <a:buNone/>
                      </a:pPr>
                      <a:r>
                        <a:rPr lang="en-US" sz="1200" b="1">
                          <a:solidFill>
                            <a:schemeClr val="bg1"/>
                          </a:solidFill>
                        </a:rPr>
                        <a:t>Awareness</a:t>
                      </a:r>
                    </a:p>
                  </a:txBody>
                  <a:tcPr>
                    <a:solidFill>
                      <a:schemeClr val="accent1"/>
                    </a:solidFill>
                  </a:tcPr>
                </a:tc>
                <a:tc>
                  <a:txBody>
                    <a:bodyPr/>
                    <a:lstStyle/>
                    <a:p>
                      <a:pPr lvl="0">
                        <a:buNone/>
                      </a:pPr>
                      <a:r>
                        <a:rPr lang="en-US" sz="1200" b="0" i="0" u="none" strike="noStrike" noProof="0">
                          <a:latin typeface="Calibri"/>
                        </a:rPr>
                        <a:t>If needed </a:t>
                      </a:r>
                      <a:endParaRPr lang="en-US" sz="1200"/>
                    </a:p>
                  </a:txBody>
                  <a:tcPr/>
                </a:tc>
                <a:tc>
                  <a:txBody>
                    <a:bodyPr/>
                    <a:lstStyle/>
                    <a:p>
                      <a:pPr lvl="0">
                        <a:buNone/>
                      </a:pPr>
                      <a:r>
                        <a:rPr lang="en-US" sz="1200" b="0" i="0" u="none" strike="noStrike" noProof="0">
                          <a:latin typeface="Calibri"/>
                        </a:rPr>
                        <a:t>If needed </a:t>
                      </a:r>
                      <a:endParaRPr lang="en-US" sz="1200"/>
                    </a:p>
                  </a:txBody>
                  <a:tcPr/>
                </a:tc>
                <a:tc>
                  <a:txBody>
                    <a:bodyPr/>
                    <a:lstStyle/>
                    <a:p>
                      <a:pPr lvl="0">
                        <a:buNone/>
                      </a:pPr>
                      <a:r>
                        <a:rPr lang="en-US" sz="1200" b="0" i="0" u="none" strike="noStrike" noProof="0">
                          <a:latin typeface="Calibri"/>
                        </a:rPr>
                        <a:t>If needed </a:t>
                      </a:r>
                      <a:endParaRPr lang="en-US" sz="1200"/>
                    </a:p>
                  </a:txBody>
                  <a:tcPr/>
                </a:tc>
                <a:tc>
                  <a:txBody>
                    <a:bodyPr/>
                    <a:lstStyle/>
                    <a:p>
                      <a:pPr lvl="0">
                        <a:buNone/>
                      </a:pPr>
                      <a:r>
                        <a:rPr lang="en-US" sz="1200" b="0" i="0" u="none" strike="noStrike" noProof="0">
                          <a:latin typeface="Calibri"/>
                        </a:rPr>
                        <a:t>If needed </a:t>
                      </a:r>
                      <a:endParaRPr lang="en-US" sz="1200"/>
                    </a:p>
                  </a:txBody>
                  <a:tcPr/>
                </a:tc>
                <a:tc>
                  <a:txBody>
                    <a:bodyPr/>
                    <a:lstStyle/>
                    <a:p>
                      <a:pPr lvl="0">
                        <a:buNone/>
                      </a:pPr>
                      <a:r>
                        <a:rPr lang="en-US" sz="1200" b="0" i="0" u="none" strike="noStrike" noProof="0">
                          <a:latin typeface="Calibri"/>
                        </a:rPr>
                        <a:t>If needed </a:t>
                      </a:r>
                      <a:endParaRPr lang="en-US" sz="1200"/>
                    </a:p>
                  </a:txBody>
                  <a:tcPr/>
                </a:tc>
                <a:extLst>
                  <a:ext uri="{0D108BD9-81ED-4DB2-BD59-A6C34878D82A}">
                    <a16:rowId xmlns:a16="http://schemas.microsoft.com/office/drawing/2014/main" val="345419781"/>
                  </a:ext>
                </a:extLst>
              </a:tr>
              <a:tr h="639947">
                <a:tc rowSpan="2">
                  <a:txBody>
                    <a:bodyPr/>
                    <a:lstStyle/>
                    <a:p>
                      <a:pPr lvl="0">
                        <a:buNone/>
                      </a:pPr>
                      <a:r>
                        <a:rPr lang="en-US" sz="1200" b="1" i="0" u="none" strike="noStrike" noProof="0">
                          <a:solidFill>
                            <a:schemeClr val="bg1"/>
                          </a:solidFill>
                          <a:latin typeface="Calibri"/>
                        </a:rPr>
                        <a:t>Phoneme-</a:t>
                      </a:r>
                      <a:br>
                        <a:rPr lang="en-US" sz="1200" b="1" i="0" u="none" strike="noStrike" noProof="0">
                          <a:solidFill>
                            <a:schemeClr val="bg1"/>
                          </a:solidFill>
                          <a:latin typeface="Calibri"/>
                        </a:rPr>
                      </a:br>
                      <a:r>
                        <a:rPr lang="en-US" sz="1200" b="1" i="0" u="none" strike="noStrike" noProof="0">
                          <a:solidFill>
                            <a:schemeClr val="bg1"/>
                          </a:solidFill>
                          <a:latin typeface="Calibri"/>
                        </a:rPr>
                        <a:t>Grapheme</a:t>
                      </a:r>
                      <a:br>
                        <a:rPr lang="en-US" sz="1200" b="1" i="0" u="none" strike="noStrike" noProof="0">
                          <a:solidFill>
                            <a:schemeClr val="bg1"/>
                          </a:solidFill>
                          <a:latin typeface="Calibri"/>
                        </a:rPr>
                      </a:br>
                      <a:r>
                        <a:rPr lang="en-US" sz="1200" b="1" i="0" u="none" strike="noStrike" noProof="0">
                          <a:solidFill>
                            <a:schemeClr val="bg1"/>
                          </a:solidFill>
                          <a:latin typeface="Calibri"/>
                        </a:rPr>
                        <a:t>Correspondences</a:t>
                      </a:r>
                      <a:endParaRPr lang="en-US" sz="1200" b="1">
                        <a:solidFill>
                          <a:schemeClr val="bg1"/>
                        </a:solidFill>
                      </a:endParaRPr>
                    </a:p>
                  </a:txBody>
                  <a:tcPr>
                    <a:solidFill>
                      <a:schemeClr val="accent1"/>
                    </a:solidFill>
                  </a:tcPr>
                </a:tc>
                <a:tc>
                  <a:txBody>
                    <a:bodyPr/>
                    <a:lstStyle/>
                    <a:p>
                      <a:pPr lvl="0">
                        <a:buNone/>
                      </a:pPr>
                      <a:r>
                        <a:rPr lang="en-US" sz="1200" b="0" i="0" u="none" strike="noStrike" noProof="0">
                          <a:latin typeface="Calibri"/>
                        </a:rPr>
                        <a:t>Visual Drill</a:t>
                      </a:r>
                      <a:br>
                        <a:rPr lang="en-US" sz="1200" b="0" i="0" u="none" strike="noStrike" noProof="0">
                          <a:latin typeface="Calibri"/>
                        </a:rPr>
                      </a:br>
                      <a:r>
                        <a:rPr lang="en-US" sz="1200" b="0" i="0" u="none" strike="noStrike" noProof="0">
                          <a:latin typeface="Calibri"/>
                        </a:rPr>
                        <a:t>(Graphemes, syllables,</a:t>
                      </a:r>
                      <a:br>
                        <a:rPr lang="en-US" sz="1200" b="0" i="0" u="none" strike="noStrike" noProof="0">
                          <a:latin typeface="Calibri"/>
                        </a:rPr>
                      </a:br>
                      <a:r>
                        <a:rPr lang="en-US" sz="1200" b="0" i="0" u="none" strike="noStrike" noProof="0">
                          <a:latin typeface="Calibri"/>
                        </a:rPr>
                        <a:t>and/or morphemes)</a:t>
                      </a:r>
                      <a:endParaRPr lang="en-US" sz="1200"/>
                    </a:p>
                  </a:txBody>
                  <a:tcPr/>
                </a:tc>
                <a:tc>
                  <a:txBody>
                    <a:bodyPr/>
                    <a:lstStyle/>
                    <a:p>
                      <a:pPr lvl="0">
                        <a:buNone/>
                      </a:pPr>
                      <a:r>
                        <a:rPr lang="en-US" sz="1200" b="0" i="0" u="none" strike="noStrike" noProof="0">
                          <a:latin typeface="Calibri"/>
                        </a:rPr>
                        <a:t>Visual Drill</a:t>
                      </a:r>
                      <a:br>
                        <a:rPr lang="en-US" sz="1200" b="0" i="0" u="none" strike="noStrike" noProof="0">
                          <a:latin typeface="Calibri"/>
                        </a:rPr>
                      </a:br>
                      <a:r>
                        <a:rPr lang="en-US" sz="1200" b="0" i="0" u="none" strike="noStrike" noProof="0">
                          <a:latin typeface="Calibri"/>
                        </a:rPr>
                        <a:t>(Graphemes, syllables,</a:t>
                      </a:r>
                      <a:br>
                        <a:rPr lang="en-US" sz="1200" b="0" i="0" u="none" strike="noStrike" noProof="0">
                          <a:latin typeface="Calibri"/>
                        </a:rPr>
                      </a:br>
                      <a:r>
                        <a:rPr lang="en-US" sz="1200" b="0" i="0" u="none" strike="noStrike" noProof="0">
                          <a:latin typeface="Calibri"/>
                        </a:rPr>
                        <a:t>and/or morphemes)</a:t>
                      </a:r>
                      <a:endParaRPr lang="en-US" sz="1200"/>
                    </a:p>
                  </a:txBody>
                  <a:tcPr/>
                </a:tc>
                <a:tc>
                  <a:txBody>
                    <a:bodyPr/>
                    <a:lstStyle/>
                    <a:p>
                      <a:pPr lvl="0">
                        <a:buNone/>
                      </a:pPr>
                      <a:r>
                        <a:rPr lang="en-US" sz="1200" b="0" i="0" u="none" strike="noStrike" noProof="0">
                          <a:latin typeface="Calibri"/>
                        </a:rPr>
                        <a:t>Visual Drill</a:t>
                      </a:r>
                      <a:br>
                        <a:rPr lang="en-US" sz="1200" b="0" i="0" u="none" strike="noStrike" noProof="0">
                          <a:latin typeface="Calibri"/>
                        </a:rPr>
                      </a:br>
                      <a:r>
                        <a:rPr lang="en-US" sz="1200" b="0" i="0" u="none" strike="noStrike" noProof="0">
                          <a:latin typeface="Calibri"/>
                        </a:rPr>
                        <a:t>(Graphemes, syllables,</a:t>
                      </a:r>
                      <a:br>
                        <a:rPr lang="en-US" sz="1200" b="0" i="0" u="none" strike="noStrike" noProof="0">
                          <a:latin typeface="Calibri"/>
                        </a:rPr>
                      </a:br>
                      <a:r>
                        <a:rPr lang="en-US" sz="1200" b="0" i="0" u="none" strike="noStrike" noProof="0">
                          <a:latin typeface="Calibri"/>
                        </a:rPr>
                        <a:t>and/or morphemes)</a:t>
                      </a:r>
                      <a:endParaRPr lang="en-US" sz="1200"/>
                    </a:p>
                  </a:txBody>
                  <a:tcPr/>
                </a:tc>
                <a:tc>
                  <a:txBody>
                    <a:bodyPr/>
                    <a:lstStyle/>
                    <a:p>
                      <a:pPr lvl="0">
                        <a:buNone/>
                      </a:pPr>
                      <a:r>
                        <a:rPr lang="en-US" sz="1200" b="0" i="0" u="none" strike="noStrike" noProof="0">
                          <a:latin typeface="Calibri"/>
                        </a:rPr>
                        <a:t>Visual Drill</a:t>
                      </a:r>
                      <a:br>
                        <a:rPr lang="en-US" sz="1200" b="0" i="0" u="none" strike="noStrike" noProof="0">
                          <a:latin typeface="Calibri"/>
                        </a:rPr>
                      </a:br>
                      <a:r>
                        <a:rPr lang="en-US" sz="1200" b="0" i="0" u="none" strike="noStrike" noProof="0">
                          <a:latin typeface="Calibri"/>
                        </a:rPr>
                        <a:t>(Graphemes, syllables,</a:t>
                      </a:r>
                      <a:br>
                        <a:rPr lang="en-US" sz="1200" b="0" i="0" u="none" strike="noStrike" noProof="0">
                          <a:latin typeface="Calibri"/>
                        </a:rPr>
                      </a:br>
                      <a:r>
                        <a:rPr lang="en-US" sz="1200" b="0" i="0" u="none" strike="noStrike" noProof="0">
                          <a:latin typeface="Calibri"/>
                        </a:rPr>
                        <a:t>and/or morphemes)</a:t>
                      </a:r>
                      <a:endParaRPr lang="en-US" sz="1200"/>
                    </a:p>
                  </a:txBody>
                  <a:tcPr/>
                </a:tc>
                <a:tc>
                  <a:txBody>
                    <a:bodyPr/>
                    <a:lstStyle/>
                    <a:p>
                      <a:pPr lvl="0">
                        <a:buNone/>
                      </a:pPr>
                      <a:r>
                        <a:rPr lang="en-US" sz="1200" b="0" i="0" u="none" strike="noStrike" noProof="0">
                          <a:latin typeface="Calibri"/>
                        </a:rPr>
                        <a:t>Visual Drill</a:t>
                      </a:r>
                      <a:br>
                        <a:rPr lang="en-US" sz="1200" b="0" i="0" u="none" strike="noStrike" noProof="0">
                          <a:latin typeface="Calibri"/>
                        </a:rPr>
                      </a:br>
                      <a:r>
                        <a:rPr lang="en-US" sz="1200" b="0" i="0" u="none" strike="noStrike" noProof="0">
                          <a:latin typeface="Calibri"/>
                        </a:rPr>
                        <a:t>(Graphemes, syllables,</a:t>
                      </a:r>
                      <a:br>
                        <a:rPr lang="en-US" sz="1200" b="0" i="0" u="none" strike="noStrike" noProof="0">
                          <a:latin typeface="Calibri"/>
                        </a:rPr>
                      </a:br>
                      <a:r>
                        <a:rPr lang="en-US" sz="1200" b="0" i="0" u="none" strike="noStrike" noProof="0">
                          <a:latin typeface="Calibri"/>
                        </a:rPr>
                        <a:t>and/or morphemes)</a:t>
                      </a:r>
                      <a:endParaRPr lang="en-US" sz="1200"/>
                    </a:p>
                  </a:txBody>
                  <a:tcPr/>
                </a:tc>
                <a:extLst>
                  <a:ext uri="{0D108BD9-81ED-4DB2-BD59-A6C34878D82A}">
                    <a16:rowId xmlns:a16="http://schemas.microsoft.com/office/drawing/2014/main" val="1959863708"/>
                  </a:ext>
                </a:extLst>
              </a:tr>
              <a:tr h="639947">
                <a:tc vMerge="1">
                  <a:txBody>
                    <a:bodyPr/>
                    <a:lstStyle/>
                    <a:p>
                      <a:pPr lvl="0">
                        <a:buNone/>
                      </a:pPr>
                      <a:endParaRPr lang="en-US"/>
                    </a:p>
                  </a:txBody>
                  <a:tcPr/>
                </a:tc>
                <a:tc>
                  <a:txBody>
                    <a:bodyPr/>
                    <a:lstStyle/>
                    <a:p>
                      <a:pPr lvl="0">
                        <a:buNone/>
                      </a:pPr>
                      <a:r>
                        <a:rPr lang="en-US" sz="1200" b="0" i="0" u="none" strike="noStrike" noProof="0"/>
                        <a:t>Auditory Drill</a:t>
                      </a:r>
                      <a:br>
                        <a:rPr lang="en-US" sz="1200" b="0" i="0" u="none" strike="noStrike" noProof="0"/>
                      </a:br>
                      <a:r>
                        <a:rPr lang="en-US" sz="1200" b="0" i="0" u="none" strike="noStrike" noProof="0"/>
                        <a:t>(Present phonemes or</a:t>
                      </a:r>
                      <a:br>
                        <a:rPr lang="en-US" sz="1200" b="0" i="0" u="none" strike="noStrike" noProof="0"/>
                      </a:br>
                      <a:r>
                        <a:rPr lang="en-US" sz="1200" b="0" i="0" u="none" strike="noStrike" noProof="0"/>
                        <a:t>morphemes)</a:t>
                      </a:r>
                      <a:endParaRPr lang="en-US" sz="1200"/>
                    </a:p>
                  </a:txBody>
                  <a:tcPr/>
                </a:tc>
                <a:tc>
                  <a:txBody>
                    <a:bodyPr/>
                    <a:lstStyle/>
                    <a:p>
                      <a:pPr lvl="0">
                        <a:buNone/>
                      </a:pPr>
                      <a:r>
                        <a:rPr lang="en-US" sz="1200" b="0" i="0" u="none" strike="noStrike" noProof="0"/>
                        <a:t>Auditory Drill</a:t>
                      </a:r>
                      <a:br>
                        <a:rPr lang="en-US" sz="1200" b="0" i="0" u="none" strike="noStrike" noProof="0"/>
                      </a:br>
                      <a:r>
                        <a:rPr lang="en-US" sz="1200" b="0" i="0" u="none" strike="noStrike" noProof="0"/>
                        <a:t>(Present phonemes or</a:t>
                      </a:r>
                      <a:br>
                        <a:rPr lang="en-US" sz="1200" b="0" i="0" u="none" strike="noStrike" noProof="0"/>
                      </a:br>
                      <a:r>
                        <a:rPr lang="en-US" sz="1200" b="0" i="0" u="none" strike="noStrike" noProof="0"/>
                        <a:t>morphemes)</a:t>
                      </a:r>
                      <a:endParaRPr lang="en-US" sz="1200"/>
                    </a:p>
                  </a:txBody>
                  <a:tcPr/>
                </a:tc>
                <a:tc>
                  <a:txBody>
                    <a:bodyPr/>
                    <a:lstStyle/>
                    <a:p>
                      <a:pPr lvl="0">
                        <a:buNone/>
                      </a:pPr>
                      <a:r>
                        <a:rPr lang="en-US" sz="1200" b="0" i="0" u="none" strike="noStrike" noProof="0"/>
                        <a:t>Auditory Drill</a:t>
                      </a:r>
                      <a:br>
                        <a:rPr lang="en-US" sz="1200" b="0" i="0" u="none" strike="noStrike" noProof="0"/>
                      </a:br>
                      <a:r>
                        <a:rPr lang="en-US" sz="1200" b="0" i="0" u="none" strike="noStrike" noProof="0"/>
                        <a:t>(Present phonemes or</a:t>
                      </a:r>
                      <a:br>
                        <a:rPr lang="en-US" sz="1200" b="0" i="0" u="none" strike="noStrike" noProof="0"/>
                      </a:br>
                      <a:r>
                        <a:rPr lang="en-US" sz="1200" b="0" i="0" u="none" strike="noStrike" noProof="0"/>
                        <a:t>morphemes)</a:t>
                      </a:r>
                      <a:endParaRPr lang="en-US" sz="1200"/>
                    </a:p>
                  </a:txBody>
                  <a:tcPr/>
                </a:tc>
                <a:tc>
                  <a:txBody>
                    <a:bodyPr/>
                    <a:lstStyle/>
                    <a:p>
                      <a:pPr lvl="0">
                        <a:buNone/>
                      </a:pPr>
                      <a:r>
                        <a:rPr lang="en-US" sz="1200" b="0" i="0" u="none" strike="noStrike" noProof="0"/>
                        <a:t>Auditory Drill</a:t>
                      </a:r>
                      <a:br>
                        <a:rPr lang="en-US" sz="1200" b="0" i="0" u="none" strike="noStrike" noProof="0"/>
                      </a:br>
                      <a:r>
                        <a:rPr lang="en-US" sz="1200" b="0" i="0" u="none" strike="noStrike" noProof="0"/>
                        <a:t>(Present phonemes or</a:t>
                      </a:r>
                      <a:br>
                        <a:rPr lang="en-US" sz="1200" b="0" i="0" u="none" strike="noStrike" noProof="0"/>
                      </a:br>
                      <a:r>
                        <a:rPr lang="en-US" sz="1200" b="0" i="0" u="none" strike="noStrike" noProof="0"/>
                        <a:t>morphemes)</a:t>
                      </a:r>
                      <a:endParaRPr lang="en-US" sz="1200"/>
                    </a:p>
                  </a:txBody>
                  <a:tcPr/>
                </a:tc>
                <a:tc>
                  <a:txBody>
                    <a:bodyPr/>
                    <a:lstStyle/>
                    <a:p>
                      <a:pPr lvl="0">
                        <a:buNone/>
                      </a:pPr>
                      <a:r>
                        <a:rPr lang="en-US" sz="1200" b="0" i="0" u="none" strike="noStrike" noProof="0"/>
                        <a:t>Auditory Drill</a:t>
                      </a:r>
                      <a:br>
                        <a:rPr lang="en-US" sz="1200" b="0" i="0" u="none" strike="noStrike" noProof="0"/>
                      </a:br>
                      <a:r>
                        <a:rPr lang="en-US" sz="1200" b="0" i="0" u="none" strike="noStrike" noProof="0"/>
                        <a:t>(Present phonemes or</a:t>
                      </a:r>
                      <a:br>
                        <a:rPr lang="en-US" sz="1200" b="0" i="0" u="none" strike="noStrike" noProof="0"/>
                      </a:br>
                      <a:r>
                        <a:rPr lang="en-US" sz="1200" b="0" i="0" u="none" strike="noStrike" noProof="0"/>
                        <a:t>morphemes)</a:t>
                      </a:r>
                      <a:endParaRPr lang="en-US" sz="1200"/>
                    </a:p>
                  </a:txBody>
                  <a:tcPr/>
                </a:tc>
                <a:extLst>
                  <a:ext uri="{0D108BD9-81ED-4DB2-BD59-A6C34878D82A}">
                    <a16:rowId xmlns:a16="http://schemas.microsoft.com/office/drawing/2014/main" val="2644450564"/>
                  </a:ext>
                </a:extLst>
              </a:tr>
              <a:tr h="264806">
                <a:tc rowSpan="4">
                  <a:txBody>
                    <a:bodyPr/>
                    <a:lstStyle/>
                    <a:p>
                      <a:pPr lvl="0">
                        <a:buNone/>
                      </a:pPr>
                      <a:r>
                        <a:rPr lang="en-US" sz="1200" b="1" i="0" u="none" strike="noStrike" noProof="0">
                          <a:solidFill>
                            <a:schemeClr val="bg1"/>
                          </a:solidFill>
                          <a:latin typeface="Calibri"/>
                        </a:rPr>
                        <a:t>Decoding and</a:t>
                      </a:r>
                      <a:br>
                        <a:rPr lang="en-US" sz="1200" b="1" i="0" u="none" strike="noStrike" noProof="0">
                          <a:solidFill>
                            <a:schemeClr val="bg1"/>
                          </a:solidFill>
                          <a:latin typeface="Calibri"/>
                        </a:rPr>
                      </a:br>
                      <a:r>
                        <a:rPr lang="en-US" sz="1200" b="1" i="0" u="none" strike="noStrike" noProof="0">
                          <a:solidFill>
                            <a:schemeClr val="bg1"/>
                          </a:solidFill>
                          <a:latin typeface="Calibri"/>
                        </a:rPr>
                        <a:t>Encoding</a:t>
                      </a:r>
                      <a:endParaRPr lang="en-US" sz="1200" b="1">
                        <a:solidFill>
                          <a:schemeClr val="bg1"/>
                        </a:solidFill>
                      </a:endParaRPr>
                    </a:p>
                  </a:txBody>
                  <a:tcPr>
                    <a:solidFill>
                      <a:schemeClr val="accent1"/>
                    </a:solidFill>
                  </a:tcPr>
                </a:tc>
                <a:tc>
                  <a:txBody>
                    <a:bodyPr/>
                    <a:lstStyle/>
                    <a:p>
                      <a:pPr lvl="0">
                        <a:buNone/>
                      </a:pPr>
                      <a:r>
                        <a:rPr lang="en-US" sz="1200" b="0" i="0" u="none" strike="noStrike" noProof="0">
                          <a:latin typeface="Calibri"/>
                        </a:rPr>
                        <a:t>Word Work Mat </a:t>
                      </a:r>
                      <a:endParaRPr lang="en-US" sz="1200"/>
                    </a:p>
                  </a:txBody>
                  <a:tcPr/>
                </a:tc>
                <a:tc>
                  <a:txBody>
                    <a:bodyPr/>
                    <a:lstStyle/>
                    <a:p>
                      <a:pPr lvl="0">
                        <a:buNone/>
                      </a:pPr>
                      <a:endParaRPr lang="en-US" sz="1200" b="0" i="0" u="none" strike="noStrike" noProof="0">
                        <a:latin typeface="Calibri"/>
                      </a:endParaRPr>
                    </a:p>
                  </a:txBody>
                  <a:tcPr/>
                </a:tc>
                <a:tc>
                  <a:txBody>
                    <a:bodyPr/>
                    <a:lstStyle/>
                    <a:p>
                      <a:pPr lvl="0">
                        <a:buNone/>
                      </a:pPr>
                      <a:r>
                        <a:rPr lang="en-US" sz="1200" b="0" i="0" u="none" strike="noStrike" noProof="0">
                          <a:latin typeface="Calibri"/>
                        </a:rPr>
                        <a:t>Word Work Mat </a:t>
                      </a:r>
                      <a:endParaRPr lang="en-US" sz="1200"/>
                    </a:p>
                  </a:txBody>
                  <a:tcPr/>
                </a:tc>
                <a:tc>
                  <a:txBody>
                    <a:bodyPr/>
                    <a:lstStyle/>
                    <a:p>
                      <a:pPr lvl="0">
                        <a:buNone/>
                      </a:pPr>
                      <a:r>
                        <a:rPr lang="en-US" sz="1200" b="0" i="0" u="none" strike="noStrike" noProof="0">
                          <a:latin typeface="Calibri"/>
                        </a:rPr>
                        <a:t>Syllable Types </a:t>
                      </a:r>
                      <a:endParaRPr lang="en-US" sz="1200"/>
                    </a:p>
                  </a:txBody>
                  <a:tcPr/>
                </a:tc>
                <a:tc>
                  <a:txBody>
                    <a:bodyPr/>
                    <a:lstStyle/>
                    <a:p>
                      <a:pPr lvl="0">
                        <a:buNone/>
                      </a:pPr>
                      <a:r>
                        <a:rPr lang="en-US" sz="1200" b="0" i="0" u="none" strike="noStrike" noProof="0">
                          <a:latin typeface="Calibri"/>
                        </a:rPr>
                        <a:t>Word Work Mat </a:t>
                      </a:r>
                      <a:endParaRPr lang="en-US" sz="1200"/>
                    </a:p>
                  </a:txBody>
                  <a:tcPr/>
                </a:tc>
                <a:extLst>
                  <a:ext uri="{0D108BD9-81ED-4DB2-BD59-A6C34878D82A}">
                    <a16:rowId xmlns:a16="http://schemas.microsoft.com/office/drawing/2014/main" val="2793791450"/>
                  </a:ext>
                </a:extLst>
              </a:tr>
              <a:tr h="264806">
                <a:tc vMerge="1">
                  <a:txBody>
                    <a:bodyPr/>
                    <a:lstStyle/>
                    <a:p>
                      <a:pPr lvl="0">
                        <a:buNone/>
                      </a:pPr>
                      <a:endParaRPr lang="en-US"/>
                    </a:p>
                  </a:txBody>
                  <a:tcPr/>
                </a:tc>
                <a:tc>
                  <a:txBody>
                    <a:bodyPr/>
                    <a:lstStyle/>
                    <a:p>
                      <a:pPr lvl="0">
                        <a:buNone/>
                      </a:pPr>
                      <a:r>
                        <a:rPr lang="en-US" sz="1200" b="0" i="0" u="none" strike="noStrike" noProof="0">
                          <a:latin typeface="Calibri"/>
                        </a:rPr>
                        <a:t>Morphemes</a:t>
                      </a:r>
                    </a:p>
                  </a:txBody>
                  <a:tcPr/>
                </a:tc>
                <a:tc>
                  <a:txBody>
                    <a:bodyPr/>
                    <a:lstStyle/>
                    <a:p>
                      <a:pPr lvl="0">
                        <a:buNone/>
                      </a:pPr>
                      <a:endParaRPr lang="en-US" sz="1200" b="0" i="0" u="none" strike="noStrike" noProof="0">
                        <a:latin typeface="Calibri"/>
                      </a:endParaRPr>
                    </a:p>
                  </a:txBody>
                  <a:tcPr/>
                </a:tc>
                <a:tc>
                  <a:txBody>
                    <a:bodyPr/>
                    <a:lstStyle/>
                    <a:p>
                      <a:pPr lvl="0">
                        <a:buNone/>
                      </a:pPr>
                      <a:r>
                        <a:rPr lang="en-US" sz="1200" b="0" i="0" u="none" strike="noStrike" noProof="0">
                          <a:latin typeface="Calibri"/>
                        </a:rPr>
                        <a:t>Morphemes</a:t>
                      </a:r>
                    </a:p>
                  </a:txBody>
                  <a:tcPr/>
                </a:tc>
                <a:tc>
                  <a:txBody>
                    <a:bodyPr/>
                    <a:lstStyle/>
                    <a:p>
                      <a:pPr lvl="0">
                        <a:buNone/>
                      </a:pPr>
                      <a:endParaRPr lang="en-US" sz="1200" b="0" i="0" u="none" strike="noStrike" noProof="0">
                        <a:latin typeface="Calibri"/>
                      </a:endParaRPr>
                    </a:p>
                  </a:txBody>
                  <a:tcPr/>
                </a:tc>
                <a:tc>
                  <a:txBody>
                    <a:bodyPr/>
                    <a:lstStyle/>
                    <a:p>
                      <a:pPr lvl="0">
                        <a:buNone/>
                      </a:pPr>
                      <a:r>
                        <a:rPr lang="en-US" sz="1200" b="0" i="0" u="none" strike="noStrike" noProof="0">
                          <a:latin typeface="Calibri"/>
                        </a:rPr>
                        <a:t>Morphemes</a:t>
                      </a:r>
                    </a:p>
                  </a:txBody>
                  <a:tcPr/>
                </a:tc>
                <a:extLst>
                  <a:ext uri="{0D108BD9-81ED-4DB2-BD59-A6C34878D82A}">
                    <a16:rowId xmlns:a16="http://schemas.microsoft.com/office/drawing/2014/main" val="3365706660"/>
                  </a:ext>
                </a:extLst>
              </a:tr>
              <a:tr h="264806">
                <a:tc vMerge="1">
                  <a:txBody>
                    <a:bodyPr/>
                    <a:lstStyle/>
                    <a:p>
                      <a:pPr lvl="0">
                        <a:buNone/>
                      </a:pPr>
                      <a:endParaRPr lang="en-US"/>
                    </a:p>
                  </a:txBody>
                  <a:tcPr/>
                </a:tc>
                <a:tc>
                  <a:txBody>
                    <a:bodyPr/>
                    <a:lstStyle/>
                    <a:p>
                      <a:pPr lvl="0">
                        <a:buNone/>
                      </a:pPr>
                      <a:endParaRPr lang="en-US" sz="1200" b="0" i="0" u="none" strike="noStrike" noProof="0">
                        <a:latin typeface="Calibri"/>
                      </a:endParaRPr>
                    </a:p>
                  </a:txBody>
                  <a:tcPr/>
                </a:tc>
                <a:tc>
                  <a:txBody>
                    <a:bodyPr/>
                    <a:lstStyle/>
                    <a:p>
                      <a:pPr lvl="0">
                        <a:buNone/>
                      </a:pPr>
                      <a:r>
                        <a:rPr lang="en-US" sz="1200" b="0" i="0" u="none" strike="noStrike" noProof="0"/>
                        <a:t>Syllable Types </a:t>
                      </a:r>
                      <a:endParaRPr lang="en-US" sz="1200"/>
                    </a:p>
                  </a:txBody>
                  <a:tcPr/>
                </a:tc>
                <a:tc>
                  <a:txBody>
                    <a:bodyPr/>
                    <a:lstStyle/>
                    <a:p>
                      <a:pPr lvl="0">
                        <a:buNone/>
                      </a:pPr>
                      <a:endParaRPr lang="en-US" sz="1200" b="0" i="0" u="none" strike="noStrike" noProof="0">
                        <a:latin typeface="Calibri"/>
                      </a:endParaRPr>
                    </a:p>
                  </a:txBody>
                  <a:tcPr/>
                </a:tc>
                <a:tc>
                  <a:txBody>
                    <a:bodyPr/>
                    <a:lstStyle/>
                    <a:p>
                      <a:pPr lvl="0">
                        <a:buNone/>
                      </a:pPr>
                      <a:r>
                        <a:rPr lang="en-US" sz="1200" b="0" i="0" u="none" strike="noStrike" noProof="0"/>
                        <a:t>Syllable Types </a:t>
                      </a:r>
                      <a:endParaRPr lang="en-US" sz="1200"/>
                    </a:p>
                  </a:txBody>
                  <a:tcPr/>
                </a:tc>
                <a:tc>
                  <a:txBody>
                    <a:bodyPr/>
                    <a:lstStyle/>
                    <a:p>
                      <a:pPr lvl="0">
                        <a:buNone/>
                      </a:pPr>
                      <a:endParaRPr lang="en-US" sz="1200" b="0" i="0" u="none" strike="noStrike" noProof="0">
                        <a:latin typeface="Calibri"/>
                      </a:endParaRPr>
                    </a:p>
                  </a:txBody>
                  <a:tcPr/>
                </a:tc>
                <a:extLst>
                  <a:ext uri="{0D108BD9-81ED-4DB2-BD59-A6C34878D82A}">
                    <a16:rowId xmlns:a16="http://schemas.microsoft.com/office/drawing/2014/main" val="2946076926"/>
                  </a:ext>
                </a:extLst>
              </a:tr>
              <a:tr h="264806">
                <a:tc vMerge="1">
                  <a:txBody>
                    <a:bodyPr/>
                    <a:lstStyle/>
                    <a:p>
                      <a:pPr lvl="0">
                        <a:buNone/>
                      </a:pPr>
                      <a:endParaRPr lang="en-US"/>
                    </a:p>
                  </a:txBody>
                  <a:tcPr/>
                </a:tc>
                <a:tc>
                  <a:txBody>
                    <a:bodyPr/>
                    <a:lstStyle/>
                    <a:p>
                      <a:pPr lvl="0">
                        <a:buNone/>
                      </a:pPr>
                      <a:endParaRPr lang="en-US" sz="1200" b="0" i="0" u="none" strike="noStrike" noProof="0"/>
                    </a:p>
                  </a:txBody>
                  <a:tcPr/>
                </a:tc>
                <a:tc>
                  <a:txBody>
                    <a:bodyPr/>
                    <a:lstStyle/>
                    <a:p>
                      <a:pPr lvl="0">
                        <a:buNone/>
                      </a:pPr>
                      <a:r>
                        <a:rPr lang="en-US" sz="1200" b="0" i="0" u="none" strike="noStrike" noProof="0">
                          <a:latin typeface="Calibri"/>
                        </a:rPr>
                        <a:t>Regular Word Spelling </a:t>
                      </a:r>
                      <a:endParaRPr lang="en-US" sz="1200"/>
                    </a:p>
                  </a:txBody>
                  <a:tcPr/>
                </a:tc>
                <a:tc>
                  <a:txBody>
                    <a:bodyPr/>
                    <a:lstStyle/>
                    <a:p>
                      <a:pPr lvl="0">
                        <a:buNone/>
                      </a:pPr>
                      <a:r>
                        <a:rPr lang="en-US" sz="1200" b="0" i="0" u="none" strike="noStrike" noProof="0"/>
                        <a:t>Regular Word Spelling </a:t>
                      </a:r>
                      <a:endParaRPr lang="en-US" sz="1200"/>
                    </a:p>
                  </a:txBody>
                  <a:tcPr/>
                </a:tc>
                <a:tc>
                  <a:txBody>
                    <a:bodyPr/>
                    <a:lstStyle/>
                    <a:p>
                      <a:pPr lvl="0">
                        <a:buNone/>
                      </a:pPr>
                      <a:r>
                        <a:rPr lang="en-US" sz="1200" b="0" i="0" u="none" strike="noStrike" noProof="0">
                          <a:latin typeface="Calibri"/>
                        </a:rPr>
                        <a:t>Regular Word Spelling </a:t>
                      </a:r>
                      <a:endParaRPr lang="en-US" sz="1200"/>
                    </a:p>
                  </a:txBody>
                  <a:tcPr/>
                </a:tc>
                <a:tc>
                  <a:txBody>
                    <a:bodyPr/>
                    <a:lstStyle/>
                    <a:p>
                      <a:pPr lvl="0">
                        <a:buNone/>
                      </a:pPr>
                      <a:endParaRPr lang="en-US" sz="1200" b="0" i="0" u="none" strike="noStrike" noProof="0">
                        <a:latin typeface="Calibri"/>
                      </a:endParaRPr>
                    </a:p>
                  </a:txBody>
                  <a:tcPr/>
                </a:tc>
                <a:extLst>
                  <a:ext uri="{0D108BD9-81ED-4DB2-BD59-A6C34878D82A}">
                    <a16:rowId xmlns:a16="http://schemas.microsoft.com/office/drawing/2014/main" val="3035829955"/>
                  </a:ext>
                </a:extLst>
              </a:tr>
              <a:tr h="452376">
                <a:tc>
                  <a:txBody>
                    <a:bodyPr/>
                    <a:lstStyle/>
                    <a:p>
                      <a:pPr lvl="0">
                        <a:buNone/>
                      </a:pPr>
                      <a:r>
                        <a:rPr lang="en-US" sz="1200" b="1" i="0" u="none" strike="noStrike" noProof="0">
                          <a:solidFill>
                            <a:schemeClr val="bg1"/>
                          </a:solidFill>
                          <a:latin typeface="Calibri"/>
                        </a:rPr>
                        <a:t>Irregular &amp; High</a:t>
                      </a:r>
                      <a:br>
                        <a:rPr lang="en-US" sz="1200" b="1" i="0" u="none" strike="noStrike" noProof="0">
                          <a:solidFill>
                            <a:schemeClr val="bg1"/>
                          </a:solidFill>
                          <a:latin typeface="Calibri"/>
                        </a:rPr>
                      </a:br>
                      <a:r>
                        <a:rPr lang="en-US" sz="1200" b="1" i="0" u="none" strike="noStrike" noProof="0">
                          <a:solidFill>
                            <a:schemeClr val="bg1"/>
                          </a:solidFill>
                          <a:latin typeface="Calibri"/>
                        </a:rPr>
                        <a:t>Frequency Words</a:t>
                      </a:r>
                      <a:endParaRPr lang="en-US" sz="1200" b="1">
                        <a:solidFill>
                          <a:schemeClr val="bg1"/>
                        </a:solidFill>
                      </a:endParaRPr>
                    </a:p>
                  </a:txBody>
                  <a:tcPr>
                    <a:solidFill>
                      <a:schemeClr val="accent1"/>
                    </a:solidFill>
                  </a:tcPr>
                </a:tc>
                <a:tc>
                  <a:txBody>
                    <a:bodyPr/>
                    <a:lstStyle/>
                    <a:p>
                      <a:pPr lvl="0">
                        <a:buNone/>
                      </a:pPr>
                      <a:r>
                        <a:rPr lang="en-US" sz="1200" b="0" i="0" u="none" strike="noStrike" noProof="0">
                          <a:latin typeface="Calibri"/>
                        </a:rPr>
                        <a:t>If needed</a:t>
                      </a:r>
                      <a:endParaRPr lang="en-US" sz="1200"/>
                    </a:p>
                  </a:txBody>
                  <a:tcPr/>
                </a:tc>
                <a:tc>
                  <a:txBody>
                    <a:bodyPr/>
                    <a:lstStyle/>
                    <a:p>
                      <a:endParaRPr lang="en-US" sz="1200"/>
                    </a:p>
                  </a:txBody>
                  <a:tcPr/>
                </a:tc>
                <a:tc>
                  <a:txBody>
                    <a:bodyPr/>
                    <a:lstStyle/>
                    <a:p>
                      <a:pPr lvl="0">
                        <a:buNone/>
                      </a:pPr>
                      <a:r>
                        <a:rPr lang="en-US" sz="1200" b="0" i="0" u="none" strike="noStrike" noProof="0">
                          <a:latin typeface="Calibri"/>
                        </a:rPr>
                        <a:t>If needed</a:t>
                      </a:r>
                      <a:endParaRPr lang="en-US" sz="1200"/>
                    </a:p>
                  </a:txBody>
                  <a:tcPr/>
                </a:tc>
                <a:tc>
                  <a:txBody>
                    <a:bodyPr/>
                    <a:lstStyle/>
                    <a:p>
                      <a:endParaRPr lang="en-US" sz="1200"/>
                    </a:p>
                  </a:txBody>
                  <a:tcPr/>
                </a:tc>
                <a:tc>
                  <a:txBody>
                    <a:bodyPr/>
                    <a:lstStyle/>
                    <a:p>
                      <a:pPr lvl="0">
                        <a:buNone/>
                      </a:pPr>
                      <a:r>
                        <a:rPr lang="en-US" sz="1200" b="0" i="0" u="none" strike="noStrike" noProof="0">
                          <a:latin typeface="Calibri"/>
                        </a:rPr>
                        <a:t>If needed</a:t>
                      </a:r>
                      <a:endParaRPr lang="en-US" sz="1200"/>
                    </a:p>
                  </a:txBody>
                  <a:tcPr/>
                </a:tc>
                <a:extLst>
                  <a:ext uri="{0D108BD9-81ED-4DB2-BD59-A6C34878D82A}">
                    <a16:rowId xmlns:a16="http://schemas.microsoft.com/office/drawing/2014/main" val="4289748645"/>
                  </a:ext>
                </a:extLst>
              </a:tr>
              <a:tr h="264806">
                <a:tc rowSpan="2">
                  <a:txBody>
                    <a:bodyPr/>
                    <a:lstStyle/>
                    <a:p>
                      <a:pPr lvl="0">
                        <a:buNone/>
                      </a:pPr>
                      <a:r>
                        <a:rPr lang="en-US" sz="1200" b="1" i="0" u="none" strike="noStrike" noProof="0">
                          <a:solidFill>
                            <a:schemeClr val="bg1"/>
                          </a:solidFill>
                          <a:latin typeface="Calibri"/>
                        </a:rPr>
                        <a:t>Connected Text – Fluency &amp; Accuracy</a:t>
                      </a:r>
                      <a:endParaRPr lang="en-US" sz="1200" b="1">
                        <a:solidFill>
                          <a:schemeClr val="bg1"/>
                        </a:solidFill>
                      </a:endParaRPr>
                    </a:p>
                  </a:txBody>
                  <a:tcPr>
                    <a:solidFill>
                      <a:schemeClr val="accent1"/>
                    </a:solidFill>
                  </a:tcPr>
                </a:tc>
                <a:tc>
                  <a:txBody>
                    <a:bodyPr/>
                    <a:lstStyle/>
                    <a:p>
                      <a:endParaRPr lang="en-US" sz="1200"/>
                    </a:p>
                  </a:txBody>
                  <a:tcPr/>
                </a:tc>
                <a:tc>
                  <a:txBody>
                    <a:bodyPr/>
                    <a:lstStyle/>
                    <a:p>
                      <a:r>
                        <a:rPr lang="en-US" sz="1200"/>
                        <a:t>High Frequency Word Phrases</a:t>
                      </a:r>
                    </a:p>
                  </a:txBody>
                  <a:tcPr/>
                </a:tc>
                <a:tc>
                  <a:txBody>
                    <a:bodyPr/>
                    <a:lstStyle/>
                    <a:p>
                      <a:endParaRPr lang="en-US" sz="1200"/>
                    </a:p>
                  </a:txBody>
                  <a:tcPr/>
                </a:tc>
                <a:tc>
                  <a:txBody>
                    <a:bodyPr/>
                    <a:lstStyle/>
                    <a:p>
                      <a:pPr lvl="0">
                        <a:buNone/>
                      </a:pPr>
                      <a:r>
                        <a:rPr lang="en-US" sz="1200" b="0" i="0" u="none" strike="noStrike" noProof="0">
                          <a:latin typeface="Calibri"/>
                        </a:rPr>
                        <a:t>High Frequency Word Phrases</a:t>
                      </a:r>
                      <a:endParaRPr lang="en-US" sz="1200"/>
                    </a:p>
                  </a:txBody>
                  <a:tcPr/>
                </a:tc>
                <a:tc>
                  <a:txBody>
                    <a:bodyPr/>
                    <a:lstStyle/>
                    <a:p>
                      <a:endParaRPr lang="en-US" sz="1200"/>
                    </a:p>
                  </a:txBody>
                  <a:tcPr/>
                </a:tc>
                <a:extLst>
                  <a:ext uri="{0D108BD9-81ED-4DB2-BD59-A6C34878D82A}">
                    <a16:rowId xmlns:a16="http://schemas.microsoft.com/office/drawing/2014/main" val="3389093325"/>
                  </a:ext>
                </a:extLst>
              </a:tr>
              <a:tr h="993021">
                <a:tc vMerge="1">
                  <a:txBody>
                    <a:bodyPr/>
                    <a:lstStyle/>
                    <a:p>
                      <a:endParaRPr lang="en-US"/>
                    </a:p>
                  </a:txBody>
                  <a:tcPr/>
                </a:tc>
                <a:tc>
                  <a:txBody>
                    <a:bodyPr/>
                    <a:lstStyle/>
                    <a:p>
                      <a:pPr lvl="0">
                        <a:buNone/>
                      </a:pPr>
                      <a:r>
                        <a:rPr lang="en-US" sz="1200"/>
                        <a:t>Oral Reading Fluency-</a:t>
                      </a:r>
                    </a:p>
                    <a:p>
                      <a:pPr lvl="0">
                        <a:buNone/>
                      </a:pPr>
                      <a:r>
                        <a:rPr lang="en-US" sz="1200"/>
                        <a:t>(one minute per student with teacher)</a:t>
                      </a:r>
                    </a:p>
                    <a:p>
                      <a:pPr lvl="0">
                        <a:buNone/>
                      </a:pPr>
                      <a:r>
                        <a:rPr lang="en-US" sz="1200"/>
                        <a:t>-Partner reading or individual</a:t>
                      </a:r>
                    </a:p>
                  </a:txBody>
                  <a:tcPr/>
                </a:tc>
                <a:tc>
                  <a:txBody>
                    <a:bodyPr/>
                    <a:lstStyle/>
                    <a:p>
                      <a:pPr lvl="0">
                        <a:buNone/>
                      </a:pPr>
                      <a:r>
                        <a:rPr lang="en-US" sz="1200" b="0" i="0" u="none" strike="noStrike" noProof="0">
                          <a:latin typeface="Calibri"/>
                        </a:rPr>
                        <a:t>Oral Reading Fluency-</a:t>
                      </a:r>
                      <a:endParaRPr lang="en-US" sz="1200"/>
                    </a:p>
                    <a:p>
                      <a:pPr lvl="0">
                        <a:buNone/>
                      </a:pPr>
                      <a:r>
                        <a:rPr lang="en-US" sz="1200" b="0" i="0" u="none" strike="noStrike" noProof="0">
                          <a:latin typeface="Calibri"/>
                        </a:rPr>
                        <a:t>(one minute per student with teacher)</a:t>
                      </a:r>
                      <a:endParaRPr lang="en-US" sz="1200"/>
                    </a:p>
                    <a:p>
                      <a:pPr lvl="0">
                        <a:buNone/>
                      </a:pPr>
                      <a:r>
                        <a:rPr lang="en-US" sz="1200" b="0" i="0" u="none" strike="noStrike" noProof="0">
                          <a:latin typeface="Calibri"/>
                        </a:rPr>
                        <a:t>-Partner reading or individual</a:t>
                      </a:r>
                      <a:endParaRPr lang="en-US" sz="1200"/>
                    </a:p>
                  </a:txBody>
                  <a:tcPr/>
                </a:tc>
                <a:tc>
                  <a:txBody>
                    <a:bodyPr/>
                    <a:lstStyle/>
                    <a:p>
                      <a:pPr lvl="0">
                        <a:buNone/>
                      </a:pPr>
                      <a:r>
                        <a:rPr lang="en-US" sz="1200" b="0" i="0" u="none" strike="noStrike" noProof="0">
                          <a:latin typeface="Calibri"/>
                        </a:rPr>
                        <a:t>Oral Reading Fluency-</a:t>
                      </a:r>
                      <a:endParaRPr lang="en-US" sz="1200"/>
                    </a:p>
                    <a:p>
                      <a:pPr lvl="0">
                        <a:buNone/>
                      </a:pPr>
                      <a:r>
                        <a:rPr lang="en-US" sz="1200" b="0" i="0" u="none" strike="noStrike" noProof="0">
                          <a:latin typeface="Calibri"/>
                        </a:rPr>
                        <a:t>(one minute per student with teacher)</a:t>
                      </a:r>
                      <a:endParaRPr lang="en-US" sz="1200"/>
                    </a:p>
                    <a:p>
                      <a:pPr lvl="0">
                        <a:buNone/>
                      </a:pPr>
                      <a:r>
                        <a:rPr lang="en-US" sz="1200" b="0" i="0" u="none" strike="noStrike" noProof="0">
                          <a:latin typeface="Calibri"/>
                        </a:rPr>
                        <a:t>-Partner reading or individual</a:t>
                      </a:r>
                      <a:endParaRPr lang="en-US" sz="1200"/>
                    </a:p>
                  </a:txBody>
                  <a:tcPr/>
                </a:tc>
                <a:tc>
                  <a:txBody>
                    <a:bodyPr/>
                    <a:lstStyle/>
                    <a:p>
                      <a:pPr lvl="0">
                        <a:buNone/>
                      </a:pPr>
                      <a:r>
                        <a:rPr lang="en-US" sz="1200" b="0" i="0" u="none" strike="noStrike" noProof="0">
                          <a:latin typeface="Calibri"/>
                        </a:rPr>
                        <a:t>Oral Reading Fluency-</a:t>
                      </a:r>
                      <a:endParaRPr lang="en-US" sz="1200"/>
                    </a:p>
                    <a:p>
                      <a:pPr lvl="0">
                        <a:buNone/>
                      </a:pPr>
                      <a:r>
                        <a:rPr lang="en-US" sz="1200" b="0" i="0" u="none" strike="noStrike" noProof="0">
                          <a:latin typeface="Calibri"/>
                        </a:rPr>
                        <a:t>(one minute per student with teacher)</a:t>
                      </a:r>
                      <a:endParaRPr lang="en-US" sz="1200"/>
                    </a:p>
                    <a:p>
                      <a:pPr lvl="0">
                        <a:buNone/>
                      </a:pPr>
                      <a:r>
                        <a:rPr lang="en-US" sz="1200" b="0" i="0" u="none" strike="noStrike" noProof="0">
                          <a:latin typeface="Calibri"/>
                        </a:rPr>
                        <a:t>-Partner reading or individual</a:t>
                      </a:r>
                      <a:endParaRPr lang="en-US" sz="1200"/>
                    </a:p>
                  </a:txBody>
                  <a:tcPr/>
                </a:tc>
                <a:tc>
                  <a:txBody>
                    <a:bodyPr/>
                    <a:lstStyle/>
                    <a:p>
                      <a:pPr lvl="0">
                        <a:buNone/>
                      </a:pPr>
                      <a:r>
                        <a:rPr lang="en-US" sz="1200" b="0" i="0" u="none" strike="noStrike" noProof="0">
                          <a:latin typeface="Calibri"/>
                        </a:rPr>
                        <a:t>Oral Reading Fluency-</a:t>
                      </a:r>
                      <a:endParaRPr lang="en-US" sz="1200"/>
                    </a:p>
                    <a:p>
                      <a:pPr lvl="0">
                        <a:buNone/>
                      </a:pPr>
                      <a:r>
                        <a:rPr lang="en-US" sz="1200" b="0" i="0" u="none" strike="noStrike" noProof="0">
                          <a:latin typeface="Calibri"/>
                        </a:rPr>
                        <a:t>(one minute per student with teacher)</a:t>
                      </a:r>
                      <a:endParaRPr lang="en-US" sz="1200"/>
                    </a:p>
                    <a:p>
                      <a:pPr lvl="0">
                        <a:buNone/>
                      </a:pPr>
                      <a:r>
                        <a:rPr lang="en-US" sz="1200" b="0" i="0" u="none" strike="noStrike" noProof="0">
                          <a:latin typeface="Calibri"/>
                        </a:rPr>
                        <a:t>-Partner reading or individual</a:t>
                      </a:r>
                      <a:endParaRPr lang="en-US" sz="1200"/>
                    </a:p>
                  </a:txBody>
                  <a:tcPr/>
                </a:tc>
                <a:extLst>
                  <a:ext uri="{0D108BD9-81ED-4DB2-BD59-A6C34878D82A}">
                    <a16:rowId xmlns:a16="http://schemas.microsoft.com/office/drawing/2014/main" val="1076312584"/>
                  </a:ext>
                </a:extLst>
              </a:tr>
              <a:tr h="871651">
                <a:tc>
                  <a:txBody>
                    <a:bodyPr/>
                    <a:lstStyle/>
                    <a:p>
                      <a:pPr lvl="0" algn="l">
                        <a:buNone/>
                      </a:pPr>
                      <a:r>
                        <a:rPr lang="en-US" sz="1200" b="1" i="0" u="none" strike="noStrike" noProof="0">
                          <a:solidFill>
                            <a:schemeClr val="bg1"/>
                          </a:solidFill>
                        </a:rPr>
                        <a:t>Connected Text-</a:t>
                      </a:r>
                    </a:p>
                    <a:p>
                      <a:pPr lvl="0" algn="l">
                        <a:buNone/>
                      </a:pPr>
                      <a:r>
                        <a:rPr lang="en-US" sz="1200" b="1" i="0" u="none" strike="noStrike" noProof="0">
                          <a:solidFill>
                            <a:schemeClr val="bg1"/>
                          </a:solidFill>
                        </a:rPr>
                        <a:t>Background Knowledge, Vocabulary &amp; Comprehension</a:t>
                      </a:r>
                    </a:p>
                  </a:txBody>
                  <a:tcPr>
                    <a:solidFill>
                      <a:schemeClr val="accent1"/>
                    </a:solidFill>
                  </a:tcPr>
                </a:tc>
                <a:tc>
                  <a:txBody>
                    <a:bodyPr/>
                    <a:lstStyle/>
                    <a:p>
                      <a:pPr lvl="0" algn="l">
                        <a:buNone/>
                      </a:pPr>
                      <a:r>
                        <a:rPr lang="en-US" sz="1200" b="0" i="0" u="none" strike="noStrike" noProof="0">
                          <a:latin typeface="Calibri"/>
                        </a:rPr>
                        <a:t>Rich read </a:t>
                      </a:r>
                      <a:r>
                        <a:rPr lang="en-US" sz="1200" b="0" i="0" u="none" strike="noStrike" noProof="0" err="1">
                          <a:latin typeface="Calibri"/>
                        </a:rPr>
                        <a:t>alouds</a:t>
                      </a:r>
                      <a:r>
                        <a:rPr lang="en-US" sz="1200" b="0" i="0" u="none" strike="noStrike" noProof="0">
                          <a:latin typeface="Calibri"/>
                        </a:rPr>
                        <a:t>, targeted vocabulary and discussion</a:t>
                      </a:r>
                    </a:p>
                    <a:p>
                      <a:pPr lvl="0">
                        <a:buNone/>
                      </a:pPr>
                      <a:endParaRPr lang="en-US" sz="1200"/>
                    </a:p>
                  </a:txBody>
                  <a:tcPr/>
                </a:tc>
                <a:tc>
                  <a:txBody>
                    <a:bodyPr/>
                    <a:lstStyle/>
                    <a:p>
                      <a:pPr lvl="0" algn="l">
                        <a:buNone/>
                      </a:pPr>
                      <a:r>
                        <a:rPr lang="en-US" sz="1200" b="0" i="0" u="none" strike="noStrike" noProof="0"/>
                        <a:t>Rich read </a:t>
                      </a:r>
                      <a:r>
                        <a:rPr lang="en-US" sz="1200" b="0" i="0" u="none" strike="noStrike" noProof="0" err="1"/>
                        <a:t>alouds</a:t>
                      </a:r>
                      <a:r>
                        <a:rPr lang="en-US" sz="1200" b="0" i="0" u="none" strike="noStrike" noProof="0"/>
                        <a:t>, targeted vocabulary and discussion</a:t>
                      </a:r>
                    </a:p>
                    <a:p>
                      <a:pPr lvl="0">
                        <a:buNone/>
                      </a:pPr>
                      <a:endParaRPr lang="en-US" sz="1200" b="0" i="0" u="none" strike="noStrike" noProof="0">
                        <a:latin typeface="Calibri"/>
                      </a:endParaRPr>
                    </a:p>
                  </a:txBody>
                  <a:tcPr/>
                </a:tc>
                <a:tc>
                  <a:txBody>
                    <a:bodyPr/>
                    <a:lstStyle/>
                    <a:p>
                      <a:pPr lvl="0" algn="l">
                        <a:buNone/>
                      </a:pPr>
                      <a:r>
                        <a:rPr lang="en-US" sz="1200" b="0" i="0" u="none" strike="noStrike" noProof="0"/>
                        <a:t>Rich read </a:t>
                      </a:r>
                      <a:r>
                        <a:rPr lang="en-US" sz="1200" b="0" i="0" u="none" strike="noStrike" noProof="0" err="1"/>
                        <a:t>alouds</a:t>
                      </a:r>
                      <a:r>
                        <a:rPr lang="en-US" sz="1200" b="0" i="0" u="none" strike="noStrike" noProof="0"/>
                        <a:t>, targeted vocabulary and discussion</a:t>
                      </a:r>
                    </a:p>
                    <a:p>
                      <a:pPr lvl="0">
                        <a:buNone/>
                      </a:pPr>
                      <a:endParaRPr lang="en-US" sz="1200" b="0" i="0" u="none" strike="noStrike" noProof="0">
                        <a:latin typeface="Calibri"/>
                      </a:endParaRPr>
                    </a:p>
                  </a:txBody>
                  <a:tcPr/>
                </a:tc>
                <a:tc>
                  <a:txBody>
                    <a:bodyPr/>
                    <a:lstStyle/>
                    <a:p>
                      <a:pPr lvl="0" algn="l">
                        <a:buNone/>
                      </a:pPr>
                      <a:r>
                        <a:rPr lang="en-US" sz="1200" b="0" i="0" u="none" strike="noStrike" noProof="0"/>
                        <a:t>Rich read </a:t>
                      </a:r>
                      <a:r>
                        <a:rPr lang="en-US" sz="1200" b="0" i="0" u="none" strike="noStrike" noProof="0" err="1"/>
                        <a:t>alouds</a:t>
                      </a:r>
                      <a:r>
                        <a:rPr lang="en-US" sz="1200" b="0" i="0" u="none" strike="noStrike" noProof="0"/>
                        <a:t>, targeted vocabulary and discussion</a:t>
                      </a:r>
                    </a:p>
                    <a:p>
                      <a:pPr lvl="0">
                        <a:buNone/>
                      </a:pPr>
                      <a:endParaRPr lang="en-US" sz="1200" b="0" i="0" u="none" strike="noStrike" noProof="0">
                        <a:latin typeface="Calibri"/>
                      </a:endParaRPr>
                    </a:p>
                  </a:txBody>
                  <a:tcPr/>
                </a:tc>
                <a:tc>
                  <a:txBody>
                    <a:bodyPr/>
                    <a:lstStyle/>
                    <a:p>
                      <a:pPr lvl="0" algn="l">
                        <a:buNone/>
                      </a:pPr>
                      <a:r>
                        <a:rPr lang="en-US" sz="1200" b="0" i="0" u="none" strike="noStrike" noProof="0"/>
                        <a:t>Rich read </a:t>
                      </a:r>
                      <a:r>
                        <a:rPr lang="en-US" sz="1200" b="0" i="0" u="none" strike="noStrike" noProof="0" err="1"/>
                        <a:t>alouds</a:t>
                      </a:r>
                      <a:r>
                        <a:rPr lang="en-US" sz="1200" b="0" i="0" u="none" strike="noStrike" noProof="0"/>
                        <a:t>, targeted vocabulary and discussion</a:t>
                      </a:r>
                    </a:p>
                    <a:p>
                      <a:pPr lvl="0">
                        <a:buNone/>
                      </a:pPr>
                      <a:endParaRPr lang="en-US" sz="1200" b="0" i="0" u="none" strike="noStrike" noProof="0">
                        <a:latin typeface="Calibri"/>
                      </a:endParaRPr>
                    </a:p>
                  </a:txBody>
                  <a:tcPr/>
                </a:tc>
                <a:extLst>
                  <a:ext uri="{0D108BD9-81ED-4DB2-BD59-A6C34878D82A}">
                    <a16:rowId xmlns:a16="http://schemas.microsoft.com/office/drawing/2014/main" val="247407129"/>
                  </a:ext>
                </a:extLst>
              </a:tr>
              <a:tr h="397208">
                <a:tc>
                  <a:txBody>
                    <a:bodyPr/>
                    <a:lstStyle/>
                    <a:p>
                      <a:pPr lvl="0">
                        <a:buNone/>
                      </a:pPr>
                      <a:r>
                        <a:rPr lang="en-US" sz="1200" b="1" i="0" u="none" strike="noStrike" noProof="0">
                          <a:solidFill>
                            <a:schemeClr val="bg1"/>
                          </a:solidFill>
                          <a:latin typeface="Calibri"/>
                        </a:rPr>
                        <a:t>Writing</a:t>
                      </a:r>
                      <a:endParaRPr lang="en-US" sz="1200" b="1">
                        <a:solidFill>
                          <a:schemeClr val="bg1"/>
                        </a:solidFill>
                      </a:endParaRPr>
                    </a:p>
                  </a:txBody>
                  <a:tcPr>
                    <a:solidFill>
                      <a:schemeClr val="accent1"/>
                    </a:solidFill>
                  </a:tcPr>
                </a:tc>
                <a:tc>
                  <a:txBody>
                    <a:bodyPr/>
                    <a:lstStyle/>
                    <a:p>
                      <a:r>
                        <a:rPr lang="en-US" sz="1200"/>
                        <a:t>Sentence Writing</a:t>
                      </a:r>
                    </a:p>
                  </a:txBody>
                  <a:tcPr/>
                </a:tc>
                <a:tc>
                  <a:txBody>
                    <a:bodyPr/>
                    <a:lstStyle/>
                    <a:p>
                      <a:r>
                        <a:rPr lang="en-US" sz="1200"/>
                        <a:t>Sentence Writing</a:t>
                      </a:r>
                    </a:p>
                  </a:txBody>
                  <a:tcPr/>
                </a:tc>
                <a:tc>
                  <a:txBody>
                    <a:bodyPr/>
                    <a:lstStyle/>
                    <a:p>
                      <a:r>
                        <a:rPr lang="en-US" sz="1200"/>
                        <a:t>Sentence Writing</a:t>
                      </a:r>
                    </a:p>
                  </a:txBody>
                  <a:tcPr/>
                </a:tc>
                <a:tc>
                  <a:txBody>
                    <a:bodyPr/>
                    <a:lstStyle/>
                    <a:p>
                      <a:r>
                        <a:rPr lang="en-US" sz="1200"/>
                        <a:t>Sentence Writing</a:t>
                      </a:r>
                    </a:p>
                  </a:txBody>
                  <a:tcPr/>
                </a:tc>
                <a:tc>
                  <a:txBody>
                    <a:bodyPr/>
                    <a:lstStyle/>
                    <a:p>
                      <a:r>
                        <a:rPr lang="en-US" sz="1200"/>
                        <a:t>Sentence Writing</a:t>
                      </a:r>
                    </a:p>
                  </a:txBody>
                  <a:tcPr/>
                </a:tc>
                <a:extLst>
                  <a:ext uri="{0D108BD9-81ED-4DB2-BD59-A6C34878D82A}">
                    <a16:rowId xmlns:a16="http://schemas.microsoft.com/office/drawing/2014/main" val="801373779"/>
                  </a:ext>
                </a:extLst>
              </a:tr>
            </a:tbl>
          </a:graphicData>
        </a:graphic>
      </p:graphicFrame>
      <p:sp>
        <p:nvSpPr>
          <p:cNvPr id="5" name="TextBox 4">
            <a:extLst>
              <a:ext uri="{FF2B5EF4-FFF2-40B4-BE49-F238E27FC236}">
                <a16:creationId xmlns:a16="http://schemas.microsoft.com/office/drawing/2014/main" id="{5C9E28AC-2919-56ED-7DEB-EB9B5F209C68}"/>
              </a:ext>
            </a:extLst>
          </p:cNvPr>
          <p:cNvSpPr txBox="1"/>
          <p:nvPr/>
        </p:nvSpPr>
        <p:spPr>
          <a:xfrm>
            <a:off x="8332695" y="40341"/>
            <a:ext cx="3505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solidFill>
                  <a:srgbClr val="0563C1"/>
                </a:solidFill>
                <a:hlinkClick r:id="rId3"/>
              </a:rPr>
              <a:t>UFLI: University of Florida Literacy Institute</a:t>
            </a:r>
          </a:p>
        </p:txBody>
      </p:sp>
      <p:sp>
        <p:nvSpPr>
          <p:cNvPr id="4" name="TextBox 3">
            <a:extLst>
              <a:ext uri="{FF2B5EF4-FFF2-40B4-BE49-F238E27FC236}">
                <a16:creationId xmlns:a16="http://schemas.microsoft.com/office/drawing/2014/main" id="{F1809D7D-8971-B213-9F1A-271CD4959399}"/>
              </a:ext>
            </a:extLst>
          </p:cNvPr>
          <p:cNvSpPr txBox="1"/>
          <p:nvPr/>
        </p:nvSpPr>
        <p:spPr>
          <a:xfrm>
            <a:off x="3886200" y="12700"/>
            <a:ext cx="441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Sample Grade Three Literacy Week Overview</a:t>
            </a:r>
          </a:p>
        </p:txBody>
      </p:sp>
    </p:spTree>
    <p:extLst>
      <p:ext uri="{BB962C8B-B14F-4D97-AF65-F5344CB8AC3E}">
        <p14:creationId xmlns:p14="http://schemas.microsoft.com/office/powerpoint/2010/main" val="3055884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213F074-DEBD-19DC-EF0D-085484E399F4}"/>
              </a:ext>
            </a:extLst>
          </p:cNvPr>
          <p:cNvGraphicFramePr>
            <a:graphicFrameLocks noGrp="1"/>
          </p:cNvGraphicFramePr>
          <p:nvPr>
            <p:extLst>
              <p:ext uri="{D42A27DB-BD31-4B8C-83A1-F6EECF244321}">
                <p14:modId xmlns:p14="http://schemas.microsoft.com/office/powerpoint/2010/main" val="947154394"/>
              </p:ext>
            </p:extLst>
          </p:nvPr>
        </p:nvGraphicFramePr>
        <p:xfrm>
          <a:off x="1529497" y="594969"/>
          <a:ext cx="10399524" cy="6080781"/>
        </p:xfrm>
        <a:graphic>
          <a:graphicData uri="http://schemas.openxmlformats.org/drawingml/2006/table">
            <a:tbl>
              <a:tblPr firstRow="1" bandRow="1">
                <a:tableStyleId>{5C22544A-7EE6-4342-B048-85BDC9FD1C3A}</a:tableStyleId>
              </a:tblPr>
              <a:tblGrid>
                <a:gridCol w="2599881">
                  <a:extLst>
                    <a:ext uri="{9D8B030D-6E8A-4147-A177-3AD203B41FA5}">
                      <a16:colId xmlns:a16="http://schemas.microsoft.com/office/drawing/2014/main" val="3655472826"/>
                    </a:ext>
                  </a:extLst>
                </a:gridCol>
                <a:gridCol w="2599881">
                  <a:extLst>
                    <a:ext uri="{9D8B030D-6E8A-4147-A177-3AD203B41FA5}">
                      <a16:colId xmlns:a16="http://schemas.microsoft.com/office/drawing/2014/main" val="1976447782"/>
                    </a:ext>
                  </a:extLst>
                </a:gridCol>
                <a:gridCol w="2599881">
                  <a:extLst>
                    <a:ext uri="{9D8B030D-6E8A-4147-A177-3AD203B41FA5}">
                      <a16:colId xmlns:a16="http://schemas.microsoft.com/office/drawing/2014/main" val="597294324"/>
                    </a:ext>
                  </a:extLst>
                </a:gridCol>
                <a:gridCol w="2599881">
                  <a:extLst>
                    <a:ext uri="{9D8B030D-6E8A-4147-A177-3AD203B41FA5}">
                      <a16:colId xmlns:a16="http://schemas.microsoft.com/office/drawing/2014/main" val="3167071182"/>
                    </a:ext>
                  </a:extLst>
                </a:gridCol>
              </a:tblGrid>
              <a:tr h="510600">
                <a:tc>
                  <a:txBody>
                    <a:bodyPr/>
                    <a:lstStyle/>
                    <a:p>
                      <a:pPr algn="ctr"/>
                      <a:r>
                        <a:rPr lang="en-US">
                          <a:latin typeface="Roboto"/>
                        </a:rPr>
                        <a:t>Block</a:t>
                      </a:r>
                    </a:p>
                  </a:txBody>
                  <a:tcPr/>
                </a:tc>
                <a:tc>
                  <a:txBody>
                    <a:bodyPr/>
                    <a:lstStyle/>
                    <a:p>
                      <a:pPr algn="ctr"/>
                      <a:r>
                        <a:rPr lang="en-US">
                          <a:latin typeface="Roboto"/>
                        </a:rPr>
                        <a:t>Skills</a:t>
                      </a:r>
                    </a:p>
                  </a:txBody>
                  <a:tcPr/>
                </a:tc>
                <a:tc>
                  <a:txBody>
                    <a:bodyPr/>
                    <a:lstStyle/>
                    <a:p>
                      <a:pPr algn="ctr"/>
                      <a:r>
                        <a:rPr lang="en-US">
                          <a:latin typeface="Roboto"/>
                        </a:rPr>
                        <a:t>Sample Activities</a:t>
                      </a:r>
                    </a:p>
                  </a:txBody>
                  <a:tcPr/>
                </a:tc>
                <a:tc>
                  <a:txBody>
                    <a:bodyPr/>
                    <a:lstStyle/>
                    <a:p>
                      <a:pPr algn="ctr"/>
                      <a:r>
                        <a:rPr lang="en-US">
                          <a:latin typeface="Roboto"/>
                        </a:rPr>
                        <a:t>Where to Schedule</a:t>
                      </a:r>
                    </a:p>
                  </a:txBody>
                  <a:tcPr/>
                </a:tc>
                <a:extLst>
                  <a:ext uri="{0D108BD9-81ED-4DB2-BD59-A6C34878D82A}">
                    <a16:rowId xmlns:a16="http://schemas.microsoft.com/office/drawing/2014/main" val="2148226950"/>
                  </a:ext>
                </a:extLst>
              </a:tr>
              <a:tr h="1562746">
                <a:tc>
                  <a:txBody>
                    <a:bodyPr/>
                    <a:lstStyle/>
                    <a:p>
                      <a:r>
                        <a:rPr lang="en-US">
                          <a:latin typeface="Roboto"/>
                        </a:rPr>
                        <a:t>Shared Reading through many disciplines – </a:t>
                      </a:r>
                    </a:p>
                    <a:p>
                      <a:pPr lvl="0">
                        <a:buNone/>
                      </a:pPr>
                      <a:r>
                        <a:rPr lang="en-US">
                          <a:latin typeface="Roboto"/>
                        </a:rPr>
                        <a:t>45 minutes</a:t>
                      </a:r>
                    </a:p>
                    <a:p>
                      <a:pPr lvl="0">
                        <a:buNone/>
                      </a:pPr>
                      <a:endParaRPr lang="en-US">
                        <a:latin typeface="Roboto"/>
                      </a:endParaRPr>
                    </a:p>
                  </a:txBody>
                  <a:tcPr/>
                </a:tc>
                <a:tc>
                  <a:txBody>
                    <a:bodyPr/>
                    <a:lstStyle/>
                    <a:p>
                      <a:r>
                        <a:rPr lang="en-US">
                          <a:latin typeface="Roboto"/>
                        </a:rPr>
                        <a:t>Decoding, vocabulary, comprehension, fluency, word study, writing</a:t>
                      </a:r>
                    </a:p>
                  </a:txBody>
                  <a:tcPr/>
                </a:tc>
                <a:tc>
                  <a:txBody>
                    <a:bodyPr/>
                    <a:lstStyle/>
                    <a:p>
                      <a:r>
                        <a:rPr lang="en-US">
                          <a:latin typeface="Roboto"/>
                        </a:rPr>
                        <a:t>Choral reading, partner reading, discussion, text-based writing, read aloud, shared writing</a:t>
                      </a:r>
                    </a:p>
                  </a:txBody>
                  <a:tcPr/>
                </a:tc>
                <a:tc>
                  <a:txBody>
                    <a:bodyPr/>
                    <a:lstStyle/>
                    <a:p>
                      <a:r>
                        <a:rPr lang="en-US">
                          <a:latin typeface="Roboto"/>
                        </a:rPr>
                        <a:t>Whole Class</a:t>
                      </a:r>
                    </a:p>
                  </a:txBody>
                  <a:tcPr/>
                </a:tc>
                <a:extLst>
                  <a:ext uri="{0D108BD9-81ED-4DB2-BD59-A6C34878D82A}">
                    <a16:rowId xmlns:a16="http://schemas.microsoft.com/office/drawing/2014/main" val="2353416962"/>
                  </a:ext>
                </a:extLst>
              </a:tr>
              <a:tr h="1268764">
                <a:tc>
                  <a:txBody>
                    <a:bodyPr/>
                    <a:lstStyle/>
                    <a:p>
                      <a:r>
                        <a:rPr lang="en-US">
                          <a:latin typeface="Roboto"/>
                        </a:rPr>
                        <a:t>Language Arts –</a:t>
                      </a:r>
                    </a:p>
                    <a:p>
                      <a:pPr lvl="0">
                        <a:buNone/>
                      </a:pPr>
                      <a:r>
                        <a:rPr lang="en-US">
                          <a:latin typeface="Roboto"/>
                        </a:rPr>
                        <a:t>45 minutes</a:t>
                      </a:r>
                    </a:p>
                  </a:txBody>
                  <a:tcPr/>
                </a:tc>
                <a:tc>
                  <a:txBody>
                    <a:bodyPr/>
                    <a:lstStyle/>
                    <a:p>
                      <a:r>
                        <a:rPr lang="en-US">
                          <a:latin typeface="Roboto"/>
                        </a:rPr>
                        <a:t>Grammar, writing, encoding, morphology</a:t>
                      </a:r>
                    </a:p>
                  </a:txBody>
                  <a:tcPr/>
                </a:tc>
                <a:tc>
                  <a:txBody>
                    <a:bodyPr/>
                    <a:lstStyle/>
                    <a:p>
                      <a:r>
                        <a:rPr lang="en-US">
                          <a:latin typeface="Roboto"/>
                        </a:rPr>
                        <a:t>Grammar and spelling lessons, morphology, lessons, graphic organizers for writing</a:t>
                      </a:r>
                    </a:p>
                  </a:txBody>
                  <a:tcPr/>
                </a:tc>
                <a:tc>
                  <a:txBody>
                    <a:bodyPr/>
                    <a:lstStyle/>
                    <a:p>
                      <a:r>
                        <a:rPr lang="en-US">
                          <a:latin typeface="Roboto"/>
                        </a:rPr>
                        <a:t>Whole Class</a:t>
                      </a:r>
                    </a:p>
                  </a:txBody>
                  <a:tcPr/>
                </a:tc>
                <a:extLst>
                  <a:ext uri="{0D108BD9-81ED-4DB2-BD59-A6C34878D82A}">
                    <a16:rowId xmlns:a16="http://schemas.microsoft.com/office/drawing/2014/main" val="1166573631"/>
                  </a:ext>
                </a:extLst>
              </a:tr>
              <a:tr h="2738671">
                <a:tc>
                  <a:txBody>
                    <a:bodyPr/>
                    <a:lstStyle/>
                    <a:p>
                      <a:r>
                        <a:rPr lang="en-US">
                          <a:latin typeface="Roboto"/>
                        </a:rPr>
                        <a:t>Group Work/intervention - 45 minutes</a:t>
                      </a:r>
                    </a:p>
                  </a:txBody>
                  <a:tcPr/>
                </a:tc>
                <a:tc>
                  <a:txBody>
                    <a:bodyPr/>
                    <a:lstStyle/>
                    <a:p>
                      <a:r>
                        <a:rPr lang="en-US">
                          <a:latin typeface="Roboto"/>
                        </a:rPr>
                        <a:t>Fluency, comprehension, vocabulary, decoding, encoding, word study, High Frequency Words (if needed), phonological awareness (if needed)</a:t>
                      </a:r>
                    </a:p>
                  </a:txBody>
                  <a:tcPr/>
                </a:tc>
                <a:tc>
                  <a:txBody>
                    <a:bodyPr/>
                    <a:lstStyle/>
                    <a:p>
                      <a:r>
                        <a:rPr lang="en-US">
                          <a:latin typeface="Roboto"/>
                        </a:rPr>
                        <a:t>Teacher led reading of a challenging text modelling decoding, fluency &amp; comprehension, text-based writing, self-selected reading, vocabulary lesson, word study</a:t>
                      </a:r>
                    </a:p>
                  </a:txBody>
                  <a:tcPr/>
                </a:tc>
                <a:tc>
                  <a:txBody>
                    <a:bodyPr/>
                    <a:lstStyle/>
                    <a:p>
                      <a:r>
                        <a:rPr lang="en-US">
                          <a:latin typeface="Roboto"/>
                        </a:rPr>
                        <a:t>Small Group</a:t>
                      </a:r>
                    </a:p>
                  </a:txBody>
                  <a:tcPr/>
                </a:tc>
                <a:extLst>
                  <a:ext uri="{0D108BD9-81ED-4DB2-BD59-A6C34878D82A}">
                    <a16:rowId xmlns:a16="http://schemas.microsoft.com/office/drawing/2014/main" val="892209291"/>
                  </a:ext>
                </a:extLst>
              </a:tr>
            </a:tbl>
          </a:graphicData>
        </a:graphic>
      </p:graphicFrame>
      <p:sp>
        <p:nvSpPr>
          <p:cNvPr id="4" name="TextBox 3">
            <a:extLst>
              <a:ext uri="{FF2B5EF4-FFF2-40B4-BE49-F238E27FC236}">
                <a16:creationId xmlns:a16="http://schemas.microsoft.com/office/drawing/2014/main" id="{632BFF1A-AEB6-8139-4B8E-421C865EC607}"/>
              </a:ext>
            </a:extLst>
          </p:cNvPr>
          <p:cNvSpPr txBox="1"/>
          <p:nvPr/>
        </p:nvSpPr>
        <p:spPr>
          <a:xfrm>
            <a:off x="4300902" y="87702"/>
            <a:ext cx="51829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Roboto"/>
                <a:ea typeface="Roboto"/>
              </a:rPr>
              <a:t>Sample Literacy Schedule for grades 4-7</a:t>
            </a:r>
          </a:p>
        </p:txBody>
      </p:sp>
      <p:sp>
        <p:nvSpPr>
          <p:cNvPr id="5" name="AutoShape 6">
            <a:extLst>
              <a:ext uri="{FF2B5EF4-FFF2-40B4-BE49-F238E27FC236}">
                <a16:creationId xmlns:a16="http://schemas.microsoft.com/office/drawing/2014/main" id="{5A9E2969-E80C-B652-CF5F-FC976490FDD9}"/>
              </a:ext>
            </a:extLst>
          </p:cNvPr>
          <p:cNvSpPr/>
          <p:nvPr/>
        </p:nvSpPr>
        <p:spPr>
          <a:xfrm rot="-5400000">
            <a:off x="-2774301" y="2727494"/>
            <a:ext cx="6836511" cy="1349397"/>
          </a:xfrm>
          <a:prstGeom prst="rect">
            <a:avLst/>
          </a:prstGeom>
          <a:solidFill>
            <a:srgbClr val="2E4A59"/>
          </a:solidFill>
        </p:spPr>
      </p:sp>
      <p:pic>
        <p:nvPicPr>
          <p:cNvPr id="8" name="Picture 19">
            <a:extLst>
              <a:ext uri="{FF2B5EF4-FFF2-40B4-BE49-F238E27FC236}">
                <a16:creationId xmlns:a16="http://schemas.microsoft.com/office/drawing/2014/main" id="{AB76B3A6-179A-0549-46CC-56C9EA391664}"/>
              </a:ext>
            </a:extLst>
          </p:cNvPr>
          <p:cNvPicPr>
            <a:picLocks noChangeAspect="1"/>
          </p:cNvPicPr>
          <p:nvPr/>
        </p:nvPicPr>
        <p:blipFill>
          <a:blip r:embed="rId3"/>
          <a:srcRect/>
          <a:stretch>
            <a:fillRect/>
          </a:stretch>
        </p:blipFill>
        <p:spPr>
          <a:xfrm>
            <a:off x="-113354" y="6082280"/>
            <a:ext cx="1439412" cy="639914"/>
          </a:xfrm>
          <a:prstGeom prst="rect">
            <a:avLst/>
          </a:prstGeom>
        </p:spPr>
      </p:pic>
    </p:spTree>
    <p:extLst>
      <p:ext uri="{BB962C8B-B14F-4D97-AF65-F5344CB8AC3E}">
        <p14:creationId xmlns:p14="http://schemas.microsoft.com/office/powerpoint/2010/main" val="1777596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8A69-E621-4335-9539-152E994060CC}"/>
              </a:ext>
            </a:extLst>
          </p:cNvPr>
          <p:cNvSpPr>
            <a:spLocks noGrp="1"/>
          </p:cNvSpPr>
          <p:nvPr>
            <p:ph type="title"/>
          </p:nvPr>
        </p:nvSpPr>
        <p:spPr>
          <a:xfrm>
            <a:off x="112567" y="128535"/>
            <a:ext cx="8517146" cy="1161069"/>
          </a:xfrm>
        </p:spPr>
        <p:txBody>
          <a:bodyPr>
            <a:normAutofit/>
          </a:bodyPr>
          <a:lstStyle/>
          <a:p>
            <a:r>
              <a:rPr lang="en-US" sz="3200">
                <a:latin typeface="roboto"/>
                <a:ea typeface="roboto"/>
                <a:cs typeface="Calibri Light"/>
              </a:rPr>
              <a:t>What Can It Look Like? - </a:t>
            </a:r>
            <a:r>
              <a:rPr lang="en-US" sz="3200">
                <a:latin typeface="roboto"/>
                <a:ea typeface="+mj-lt"/>
                <a:cs typeface="+mj-lt"/>
              </a:rPr>
              <a:t>Intermediate</a:t>
            </a:r>
            <a:br>
              <a:rPr lang="en-US">
                <a:cs typeface="Calibri Light"/>
              </a:rPr>
            </a:br>
            <a:endParaRPr lang="en-US">
              <a:cs typeface="Calibri Light"/>
            </a:endParaRPr>
          </a:p>
        </p:txBody>
      </p:sp>
      <p:pic>
        <p:nvPicPr>
          <p:cNvPr id="3" name="Picture 5" descr="Calendar&#10;&#10;Description automatically generated">
            <a:extLst>
              <a:ext uri="{FF2B5EF4-FFF2-40B4-BE49-F238E27FC236}">
                <a16:creationId xmlns:a16="http://schemas.microsoft.com/office/drawing/2014/main" id="{CBB3E5F1-E4A7-E53F-1457-31448F05F94F}"/>
              </a:ext>
            </a:extLst>
          </p:cNvPr>
          <p:cNvPicPr>
            <a:picLocks noChangeAspect="1"/>
          </p:cNvPicPr>
          <p:nvPr/>
        </p:nvPicPr>
        <p:blipFill>
          <a:blip r:embed="rId3"/>
          <a:stretch>
            <a:fillRect/>
          </a:stretch>
        </p:blipFill>
        <p:spPr>
          <a:xfrm>
            <a:off x="3307383" y="716670"/>
            <a:ext cx="5042731" cy="2721703"/>
          </a:xfrm>
          <a:prstGeom prst="rect">
            <a:avLst/>
          </a:prstGeom>
        </p:spPr>
      </p:pic>
      <p:pic>
        <p:nvPicPr>
          <p:cNvPr id="7" name="Picture 7" descr="A picture containing calendar&#10;&#10;Description automatically generated">
            <a:extLst>
              <a:ext uri="{FF2B5EF4-FFF2-40B4-BE49-F238E27FC236}">
                <a16:creationId xmlns:a16="http://schemas.microsoft.com/office/drawing/2014/main" id="{90F8A478-C9BB-2089-B74F-383D1F9F7091}"/>
              </a:ext>
            </a:extLst>
          </p:cNvPr>
          <p:cNvPicPr>
            <a:picLocks noChangeAspect="1"/>
          </p:cNvPicPr>
          <p:nvPr/>
        </p:nvPicPr>
        <p:blipFill>
          <a:blip r:embed="rId4"/>
          <a:stretch>
            <a:fillRect/>
          </a:stretch>
        </p:blipFill>
        <p:spPr>
          <a:xfrm>
            <a:off x="350568" y="1631827"/>
            <a:ext cx="2527540" cy="3495424"/>
          </a:xfrm>
          <a:prstGeom prst="rect">
            <a:avLst/>
          </a:prstGeom>
        </p:spPr>
      </p:pic>
      <p:pic>
        <p:nvPicPr>
          <p:cNvPr id="5" name="Picture 7" descr="Company name&#10;&#10;Description automatically generated">
            <a:extLst>
              <a:ext uri="{FF2B5EF4-FFF2-40B4-BE49-F238E27FC236}">
                <a16:creationId xmlns:a16="http://schemas.microsoft.com/office/drawing/2014/main" id="{50D4549C-9C5E-C944-A9B8-C2E376518127}"/>
              </a:ext>
            </a:extLst>
          </p:cNvPr>
          <p:cNvPicPr>
            <a:picLocks noChangeAspect="1"/>
          </p:cNvPicPr>
          <p:nvPr/>
        </p:nvPicPr>
        <p:blipFill>
          <a:blip r:embed="rId5"/>
          <a:stretch>
            <a:fillRect/>
          </a:stretch>
        </p:blipFill>
        <p:spPr>
          <a:xfrm>
            <a:off x="9095117" y="96520"/>
            <a:ext cx="2743200" cy="2092960"/>
          </a:xfrm>
          <a:prstGeom prst="rect">
            <a:avLst/>
          </a:prstGeom>
        </p:spPr>
      </p:pic>
      <p:sp>
        <p:nvSpPr>
          <p:cNvPr id="9" name="AutoShape 6">
            <a:extLst>
              <a:ext uri="{FF2B5EF4-FFF2-40B4-BE49-F238E27FC236}">
                <a16:creationId xmlns:a16="http://schemas.microsoft.com/office/drawing/2014/main" id="{F1EB9E51-FFFB-E8FD-5C3D-B130D542F76F}"/>
              </a:ext>
            </a:extLst>
          </p:cNvPr>
          <p:cNvSpPr/>
          <p:nvPr/>
        </p:nvSpPr>
        <p:spPr>
          <a:xfrm>
            <a:off x="-6659" y="5797058"/>
            <a:ext cx="12199265" cy="1061851"/>
          </a:xfrm>
          <a:prstGeom prst="rect">
            <a:avLst/>
          </a:prstGeom>
          <a:solidFill>
            <a:srgbClr val="2E4A59"/>
          </a:solidFill>
        </p:spPr>
      </p:sp>
      <p:pic>
        <p:nvPicPr>
          <p:cNvPr id="10" name="Picture 10" descr="A picture containing graphical user interface&#10;&#10;Description automatically generated">
            <a:extLst>
              <a:ext uri="{FF2B5EF4-FFF2-40B4-BE49-F238E27FC236}">
                <a16:creationId xmlns:a16="http://schemas.microsoft.com/office/drawing/2014/main" id="{4E0FE04D-FFCD-FE38-47B2-87583C524AF7}"/>
              </a:ext>
            </a:extLst>
          </p:cNvPr>
          <p:cNvPicPr>
            <a:picLocks noChangeAspect="1"/>
          </p:cNvPicPr>
          <p:nvPr/>
        </p:nvPicPr>
        <p:blipFill>
          <a:blip r:embed="rId6"/>
          <a:stretch>
            <a:fillRect/>
          </a:stretch>
        </p:blipFill>
        <p:spPr>
          <a:xfrm>
            <a:off x="3080109" y="3621609"/>
            <a:ext cx="5489275" cy="2659908"/>
          </a:xfrm>
          <a:prstGeom prst="rect">
            <a:avLst/>
          </a:prstGeom>
        </p:spPr>
      </p:pic>
      <p:pic>
        <p:nvPicPr>
          <p:cNvPr id="12" name="Picture 4" descr="A picture containing whiteboard&#10;&#10;Description automatically generated">
            <a:extLst>
              <a:ext uri="{FF2B5EF4-FFF2-40B4-BE49-F238E27FC236}">
                <a16:creationId xmlns:a16="http://schemas.microsoft.com/office/drawing/2014/main" id="{6C7DAC1B-034F-67BE-9D49-8C7D480D39EF}"/>
              </a:ext>
            </a:extLst>
          </p:cNvPr>
          <p:cNvPicPr>
            <a:picLocks noChangeAspect="1"/>
          </p:cNvPicPr>
          <p:nvPr/>
        </p:nvPicPr>
        <p:blipFill>
          <a:blip r:embed="rId7"/>
          <a:stretch>
            <a:fillRect/>
          </a:stretch>
        </p:blipFill>
        <p:spPr>
          <a:xfrm>
            <a:off x="8947859" y="2269281"/>
            <a:ext cx="3314350" cy="3920982"/>
          </a:xfrm>
          <a:prstGeom prst="rect">
            <a:avLst/>
          </a:prstGeom>
        </p:spPr>
      </p:pic>
      <p:pic>
        <p:nvPicPr>
          <p:cNvPr id="16" name="Picture 19">
            <a:extLst>
              <a:ext uri="{FF2B5EF4-FFF2-40B4-BE49-F238E27FC236}">
                <a16:creationId xmlns:a16="http://schemas.microsoft.com/office/drawing/2014/main" id="{C7548EA3-A02B-25F0-6EE1-1E8E136F1E8D}"/>
              </a:ext>
            </a:extLst>
          </p:cNvPr>
          <p:cNvPicPr>
            <a:picLocks noChangeAspect="1"/>
          </p:cNvPicPr>
          <p:nvPr/>
        </p:nvPicPr>
        <p:blipFill>
          <a:blip r:embed="rId8"/>
          <a:srcRect/>
          <a:stretch>
            <a:fillRect/>
          </a:stretch>
        </p:blipFill>
        <p:spPr>
          <a:xfrm>
            <a:off x="217325" y="6096658"/>
            <a:ext cx="2316431" cy="639914"/>
          </a:xfrm>
          <a:prstGeom prst="rect">
            <a:avLst/>
          </a:prstGeom>
        </p:spPr>
      </p:pic>
    </p:spTree>
    <p:extLst>
      <p:ext uri="{BB962C8B-B14F-4D97-AF65-F5344CB8AC3E}">
        <p14:creationId xmlns:p14="http://schemas.microsoft.com/office/powerpoint/2010/main" val="232171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707FC8-9177-82BE-B3A2-B90313C51A10}"/>
              </a:ext>
            </a:extLst>
          </p:cNvPr>
          <p:cNvSpPr txBox="1"/>
          <p:nvPr/>
        </p:nvSpPr>
        <p:spPr>
          <a:xfrm>
            <a:off x="5443267" y="439948"/>
            <a:ext cx="645255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roboto"/>
                <a:ea typeface="+mn-lt"/>
                <a:cs typeface="+mn-lt"/>
              </a:rPr>
              <a:t>In Grades 8-12</a:t>
            </a:r>
            <a:endParaRPr lang="en-US" sz="2800">
              <a:latin typeface="roboto"/>
              <a:cs typeface="Calibri"/>
            </a:endParaRPr>
          </a:p>
          <a:p>
            <a:endParaRPr lang="en-US" sz="2800">
              <a:latin typeface="roboto"/>
              <a:ea typeface="+mn-lt"/>
              <a:cs typeface="+mn-lt"/>
            </a:endParaRPr>
          </a:p>
          <a:p>
            <a:pPr marL="742950" lvl="1" indent="-285750">
              <a:buFont typeface="Arial"/>
              <a:buChar char="•"/>
            </a:pPr>
            <a:r>
              <a:rPr lang="en-US" sz="2800">
                <a:latin typeface="roboto"/>
                <a:ea typeface="+mn-lt"/>
                <a:cs typeface="+mn-lt"/>
              </a:rPr>
              <a:t>Identifying and teaching the literacies of each discipline</a:t>
            </a:r>
          </a:p>
          <a:p>
            <a:pPr marL="742950" lvl="1" indent="-285750">
              <a:buFont typeface="Arial"/>
              <a:buChar char="•"/>
            </a:pPr>
            <a:r>
              <a:rPr lang="en-US" sz="2800">
                <a:latin typeface="roboto"/>
                <a:ea typeface="+mn-lt"/>
                <a:cs typeface="+mn-lt"/>
              </a:rPr>
              <a:t>Explicit, discipline based-content vocabulary</a:t>
            </a:r>
          </a:p>
          <a:p>
            <a:pPr marL="742950" lvl="1" indent="-285750">
              <a:buFont typeface="Arial"/>
              <a:buChar char="•"/>
            </a:pPr>
            <a:r>
              <a:rPr lang="en-US" sz="2800">
                <a:latin typeface="roboto"/>
                <a:ea typeface="+mn-lt"/>
                <a:cs typeface="+mn-lt"/>
              </a:rPr>
              <a:t>Engaging prior and building new background knowledge </a:t>
            </a:r>
          </a:p>
          <a:p>
            <a:pPr marL="742950" lvl="1" indent="-285750">
              <a:buFont typeface="Arial"/>
              <a:buChar char="•"/>
            </a:pPr>
            <a:r>
              <a:rPr lang="en-US" sz="2800">
                <a:latin typeface="roboto"/>
                <a:ea typeface="+mn-lt"/>
                <a:cs typeface="+mn-lt"/>
              </a:rPr>
              <a:t>Explicit instruction and practice of comprehension strategies </a:t>
            </a:r>
          </a:p>
          <a:p>
            <a:pPr marL="742950" lvl="1" indent="-285750">
              <a:buFont typeface="Arial"/>
              <a:buChar char="•"/>
            </a:pPr>
            <a:endParaRPr lang="en-US">
              <a:ea typeface="+mn-lt"/>
              <a:cs typeface="+mn-lt"/>
            </a:endParaRPr>
          </a:p>
          <a:p>
            <a:pPr marL="742950" lvl="1" indent="-285750">
              <a:buFont typeface="Arial"/>
              <a:buChar char="•"/>
            </a:pPr>
            <a:endParaRPr lang="en-US">
              <a:ea typeface="+mn-lt"/>
              <a:cs typeface="+mn-lt"/>
            </a:endParaRPr>
          </a:p>
          <a:p>
            <a:pPr algn="l"/>
            <a:endParaRPr lang="en-US">
              <a:cs typeface="Calibri"/>
            </a:endParaRPr>
          </a:p>
        </p:txBody>
      </p:sp>
      <p:sp>
        <p:nvSpPr>
          <p:cNvPr id="5" name="AutoShape 6">
            <a:extLst>
              <a:ext uri="{FF2B5EF4-FFF2-40B4-BE49-F238E27FC236}">
                <a16:creationId xmlns:a16="http://schemas.microsoft.com/office/drawing/2014/main" id="{E199720B-E839-91A4-D8D2-98333268717D}"/>
              </a:ext>
            </a:extLst>
          </p:cNvPr>
          <p:cNvSpPr/>
          <p:nvPr/>
        </p:nvSpPr>
        <p:spPr>
          <a:xfrm rot="16200000">
            <a:off x="-1279056" y="1246626"/>
            <a:ext cx="6836511" cy="4311133"/>
          </a:xfrm>
          <a:prstGeom prst="rect">
            <a:avLst/>
          </a:prstGeom>
          <a:solidFill>
            <a:srgbClr val="2E4A59"/>
          </a:solidFill>
        </p:spPr>
      </p:sp>
      <p:sp>
        <p:nvSpPr>
          <p:cNvPr id="6" name="TextBox 5">
            <a:extLst>
              <a:ext uri="{FF2B5EF4-FFF2-40B4-BE49-F238E27FC236}">
                <a16:creationId xmlns:a16="http://schemas.microsoft.com/office/drawing/2014/main" id="{F7FFED84-A290-D3EA-3E6B-B0A69B493C4C}"/>
              </a:ext>
            </a:extLst>
          </p:cNvPr>
          <p:cNvSpPr txBox="1"/>
          <p:nvPr/>
        </p:nvSpPr>
        <p:spPr>
          <a:xfrm>
            <a:off x="445656" y="2251494"/>
            <a:ext cx="34276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FFFFF"/>
                </a:solidFill>
                <a:latin typeface="roboto"/>
                <a:ea typeface="roboto"/>
              </a:rPr>
              <a:t>What Can Tier 1 Look Like?</a:t>
            </a:r>
            <a:r>
              <a:rPr lang="en-US">
                <a:latin typeface="Calibri Light"/>
                <a:cs typeface="Calibri Light"/>
              </a:rPr>
              <a:t>​</a:t>
            </a:r>
            <a:endParaRPr lang="en-US"/>
          </a:p>
        </p:txBody>
      </p:sp>
      <p:sp>
        <p:nvSpPr>
          <p:cNvPr id="7" name="TextBox 6">
            <a:extLst>
              <a:ext uri="{FF2B5EF4-FFF2-40B4-BE49-F238E27FC236}">
                <a16:creationId xmlns:a16="http://schemas.microsoft.com/office/drawing/2014/main" id="{7F97AD44-5FB2-3777-95E5-0AAAB1B17053}"/>
              </a:ext>
            </a:extLst>
          </p:cNvPr>
          <p:cNvSpPr txBox="1"/>
          <p:nvPr/>
        </p:nvSpPr>
        <p:spPr>
          <a:xfrm>
            <a:off x="8678174" y="558704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63C1"/>
                </a:solidFill>
                <a:cs typeface="Segoe UI"/>
                <a:hlinkClick r:id="rId3"/>
              </a:rPr>
              <a:t>Components of Adolescent Literacy Instruction</a:t>
            </a:r>
            <a:endParaRPr lang="en-US"/>
          </a:p>
        </p:txBody>
      </p:sp>
      <p:pic>
        <p:nvPicPr>
          <p:cNvPr id="9" name="Graphic 8" descr="Eye outline">
            <a:extLst>
              <a:ext uri="{FF2B5EF4-FFF2-40B4-BE49-F238E27FC236}">
                <a16:creationId xmlns:a16="http://schemas.microsoft.com/office/drawing/2014/main" id="{D5F639AF-C30B-2D3F-947C-B3C52C5A73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8138" y="5616823"/>
            <a:ext cx="598733" cy="576322"/>
          </a:xfrm>
          <a:prstGeom prst="rect">
            <a:avLst/>
          </a:prstGeom>
        </p:spPr>
      </p:pic>
      <p:pic>
        <p:nvPicPr>
          <p:cNvPr id="11" name="Picture 19">
            <a:extLst>
              <a:ext uri="{FF2B5EF4-FFF2-40B4-BE49-F238E27FC236}">
                <a16:creationId xmlns:a16="http://schemas.microsoft.com/office/drawing/2014/main" id="{486B7BAE-332E-CAE3-3BBE-4881401215CE}"/>
              </a:ext>
            </a:extLst>
          </p:cNvPr>
          <p:cNvPicPr>
            <a:picLocks noChangeAspect="1"/>
          </p:cNvPicPr>
          <p:nvPr/>
        </p:nvPicPr>
        <p:blipFill>
          <a:blip r:embed="rId6"/>
          <a:srcRect/>
          <a:stretch>
            <a:fillRect/>
          </a:stretch>
        </p:blipFill>
        <p:spPr>
          <a:xfrm>
            <a:off x="145438" y="6010394"/>
            <a:ext cx="2316431" cy="639914"/>
          </a:xfrm>
          <a:prstGeom prst="rect">
            <a:avLst/>
          </a:prstGeom>
        </p:spPr>
      </p:pic>
    </p:spTree>
    <p:extLst>
      <p:ext uri="{BB962C8B-B14F-4D97-AF65-F5344CB8AC3E}">
        <p14:creationId xmlns:p14="http://schemas.microsoft.com/office/powerpoint/2010/main" val="318831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B5045513-67A4-59DD-2EBA-85CAA57387B4}"/>
              </a:ext>
            </a:extLst>
          </p:cNvPr>
          <p:cNvPicPr>
            <a:picLocks noChangeAspect="1"/>
          </p:cNvPicPr>
          <p:nvPr/>
        </p:nvPicPr>
        <p:blipFill>
          <a:blip r:embed="rId3"/>
          <a:stretch>
            <a:fillRect/>
          </a:stretch>
        </p:blipFill>
        <p:spPr>
          <a:xfrm>
            <a:off x="2169890" y="849782"/>
            <a:ext cx="6822423" cy="5059518"/>
          </a:xfrm>
          <a:prstGeom prst="rect">
            <a:avLst/>
          </a:prstGeom>
        </p:spPr>
      </p:pic>
      <p:sp>
        <p:nvSpPr>
          <p:cNvPr id="4" name="TextBox 3">
            <a:extLst>
              <a:ext uri="{FF2B5EF4-FFF2-40B4-BE49-F238E27FC236}">
                <a16:creationId xmlns:a16="http://schemas.microsoft.com/office/drawing/2014/main" id="{E4355EE2-3391-9B1B-71C6-58CB0A0744A5}"/>
              </a:ext>
            </a:extLst>
          </p:cNvPr>
          <p:cNvSpPr txBox="1"/>
          <p:nvPr/>
        </p:nvSpPr>
        <p:spPr>
          <a:xfrm>
            <a:off x="641231" y="224287"/>
            <a:ext cx="69270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roboto"/>
                <a:ea typeface="roboto"/>
                <a:cs typeface="Calibri"/>
              </a:rPr>
              <a:t>Intermediate to Secondary</a:t>
            </a:r>
          </a:p>
        </p:txBody>
      </p:sp>
      <p:sp>
        <p:nvSpPr>
          <p:cNvPr id="8" name="AutoShape 6">
            <a:extLst>
              <a:ext uri="{FF2B5EF4-FFF2-40B4-BE49-F238E27FC236}">
                <a16:creationId xmlns:a16="http://schemas.microsoft.com/office/drawing/2014/main" id="{F784794F-F468-B4DD-A4EF-2014FF9EBDE9}"/>
              </a:ext>
            </a:extLst>
          </p:cNvPr>
          <p:cNvSpPr/>
          <p:nvPr/>
        </p:nvSpPr>
        <p:spPr>
          <a:xfrm>
            <a:off x="-6659" y="5797058"/>
            <a:ext cx="12199265" cy="1061851"/>
          </a:xfrm>
          <a:prstGeom prst="rect">
            <a:avLst/>
          </a:prstGeom>
          <a:solidFill>
            <a:srgbClr val="2E4A59"/>
          </a:solidFill>
        </p:spPr>
      </p:sp>
      <p:pic>
        <p:nvPicPr>
          <p:cNvPr id="10" name="Picture 19">
            <a:extLst>
              <a:ext uri="{FF2B5EF4-FFF2-40B4-BE49-F238E27FC236}">
                <a16:creationId xmlns:a16="http://schemas.microsoft.com/office/drawing/2014/main" id="{F06CA31F-F0AB-3880-EEB8-8F3DAD101B38}"/>
              </a:ext>
            </a:extLst>
          </p:cNvPr>
          <p:cNvPicPr>
            <a:picLocks noChangeAspect="1"/>
          </p:cNvPicPr>
          <p:nvPr/>
        </p:nvPicPr>
        <p:blipFill>
          <a:blip r:embed="rId4"/>
          <a:srcRect/>
          <a:stretch>
            <a:fillRect/>
          </a:stretch>
        </p:blipFill>
        <p:spPr>
          <a:xfrm>
            <a:off x="217325" y="5967262"/>
            <a:ext cx="2316431" cy="639914"/>
          </a:xfrm>
          <a:prstGeom prst="rect">
            <a:avLst/>
          </a:prstGeom>
        </p:spPr>
      </p:pic>
    </p:spTree>
    <p:extLst>
      <p:ext uri="{BB962C8B-B14F-4D97-AF65-F5344CB8AC3E}">
        <p14:creationId xmlns:p14="http://schemas.microsoft.com/office/powerpoint/2010/main" val="211477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26124D63-7AD0-4CC4-6837-5FB10D5B7EF3}"/>
              </a:ext>
            </a:extLst>
          </p:cNvPr>
          <p:cNvPicPr>
            <a:picLocks noChangeAspect="1"/>
          </p:cNvPicPr>
          <p:nvPr/>
        </p:nvPicPr>
        <p:blipFill>
          <a:blip r:embed="rId3"/>
          <a:stretch>
            <a:fillRect/>
          </a:stretch>
        </p:blipFill>
        <p:spPr>
          <a:xfrm>
            <a:off x="1777042" y="73412"/>
            <a:ext cx="8637915" cy="6006683"/>
          </a:xfrm>
          <a:prstGeom prst="rect">
            <a:avLst/>
          </a:prstGeom>
        </p:spPr>
      </p:pic>
      <p:sp>
        <p:nvSpPr>
          <p:cNvPr id="6" name="AutoShape 6">
            <a:extLst>
              <a:ext uri="{FF2B5EF4-FFF2-40B4-BE49-F238E27FC236}">
                <a16:creationId xmlns:a16="http://schemas.microsoft.com/office/drawing/2014/main" id="{6F0ECE83-A121-11B5-6D2D-E735B849B678}"/>
              </a:ext>
            </a:extLst>
          </p:cNvPr>
          <p:cNvSpPr/>
          <p:nvPr/>
        </p:nvSpPr>
        <p:spPr>
          <a:xfrm>
            <a:off x="-6659" y="5868944"/>
            <a:ext cx="12199265" cy="989965"/>
          </a:xfrm>
          <a:prstGeom prst="rect">
            <a:avLst/>
          </a:prstGeom>
          <a:solidFill>
            <a:srgbClr val="2E4A59"/>
          </a:solidFill>
        </p:spPr>
      </p:sp>
      <p:pic>
        <p:nvPicPr>
          <p:cNvPr id="9" name="Picture 19">
            <a:extLst>
              <a:ext uri="{FF2B5EF4-FFF2-40B4-BE49-F238E27FC236}">
                <a16:creationId xmlns:a16="http://schemas.microsoft.com/office/drawing/2014/main" id="{016E4FF6-E2B1-87C1-6165-8DC915CEF540}"/>
              </a:ext>
            </a:extLst>
          </p:cNvPr>
          <p:cNvPicPr>
            <a:picLocks noChangeAspect="1"/>
          </p:cNvPicPr>
          <p:nvPr/>
        </p:nvPicPr>
        <p:blipFill>
          <a:blip r:embed="rId4"/>
          <a:srcRect/>
          <a:stretch>
            <a:fillRect/>
          </a:stretch>
        </p:blipFill>
        <p:spPr>
          <a:xfrm>
            <a:off x="217325" y="6096658"/>
            <a:ext cx="2316431" cy="639914"/>
          </a:xfrm>
          <a:prstGeom prst="rect">
            <a:avLst/>
          </a:prstGeom>
        </p:spPr>
      </p:pic>
    </p:spTree>
    <p:extLst>
      <p:ext uri="{BB962C8B-B14F-4D97-AF65-F5344CB8AC3E}">
        <p14:creationId xmlns:p14="http://schemas.microsoft.com/office/powerpoint/2010/main" val="1907387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3DA5D4FA-1AE0-7CB7-F3B4-08A75C376D5D}"/>
              </a:ext>
            </a:extLst>
          </p:cNvPr>
          <p:cNvPicPr>
            <a:picLocks noChangeAspect="1"/>
          </p:cNvPicPr>
          <p:nvPr/>
        </p:nvPicPr>
        <p:blipFill>
          <a:blip r:embed="rId3"/>
          <a:stretch>
            <a:fillRect/>
          </a:stretch>
        </p:blipFill>
        <p:spPr>
          <a:xfrm rot="5400000">
            <a:off x="953458" y="701615"/>
            <a:ext cx="4879676" cy="3720860"/>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C0806A6F-A8D9-D100-21A9-2B163ED00D3E}"/>
              </a:ext>
            </a:extLst>
          </p:cNvPr>
          <p:cNvPicPr>
            <a:picLocks noChangeAspect="1"/>
          </p:cNvPicPr>
          <p:nvPr/>
        </p:nvPicPr>
        <p:blipFill>
          <a:blip r:embed="rId4"/>
          <a:stretch>
            <a:fillRect/>
          </a:stretch>
        </p:blipFill>
        <p:spPr>
          <a:xfrm>
            <a:off x="6560390" y="191219"/>
            <a:ext cx="4401387" cy="4815936"/>
          </a:xfrm>
          <a:prstGeom prst="rect">
            <a:avLst/>
          </a:prstGeom>
        </p:spPr>
      </p:pic>
      <p:sp>
        <p:nvSpPr>
          <p:cNvPr id="4" name="TextBox 3">
            <a:extLst>
              <a:ext uri="{FF2B5EF4-FFF2-40B4-BE49-F238E27FC236}">
                <a16:creationId xmlns:a16="http://schemas.microsoft.com/office/drawing/2014/main" id="{3E75762F-079B-A792-8B66-C3C525A97536}"/>
              </a:ext>
            </a:extLst>
          </p:cNvPr>
          <p:cNvSpPr txBox="1"/>
          <p:nvPr/>
        </p:nvSpPr>
        <p:spPr>
          <a:xfrm>
            <a:off x="289224" y="5149730"/>
            <a:ext cx="5187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roboto"/>
                <a:ea typeface="roboto"/>
              </a:rPr>
              <a:t>Kite Runner Novel Study</a:t>
            </a:r>
            <a:r>
              <a:rPr lang="en-US" sz="3600"/>
              <a:t> </a:t>
            </a:r>
          </a:p>
        </p:txBody>
      </p:sp>
      <p:sp>
        <p:nvSpPr>
          <p:cNvPr id="8" name="AutoShape 6">
            <a:extLst>
              <a:ext uri="{FF2B5EF4-FFF2-40B4-BE49-F238E27FC236}">
                <a16:creationId xmlns:a16="http://schemas.microsoft.com/office/drawing/2014/main" id="{CD295AB8-FDE0-B764-E8CC-D18C4220EB02}"/>
              </a:ext>
            </a:extLst>
          </p:cNvPr>
          <p:cNvSpPr/>
          <p:nvPr/>
        </p:nvSpPr>
        <p:spPr>
          <a:xfrm>
            <a:off x="-6659" y="5797058"/>
            <a:ext cx="12199265" cy="1061851"/>
          </a:xfrm>
          <a:prstGeom prst="rect">
            <a:avLst/>
          </a:prstGeom>
          <a:solidFill>
            <a:srgbClr val="2E4A59"/>
          </a:solidFill>
        </p:spPr>
      </p:sp>
      <p:pic>
        <p:nvPicPr>
          <p:cNvPr id="10" name="Picture 19">
            <a:extLst>
              <a:ext uri="{FF2B5EF4-FFF2-40B4-BE49-F238E27FC236}">
                <a16:creationId xmlns:a16="http://schemas.microsoft.com/office/drawing/2014/main" id="{44B8D017-0A86-0096-29ED-944242E97048}"/>
              </a:ext>
            </a:extLst>
          </p:cNvPr>
          <p:cNvPicPr>
            <a:picLocks noChangeAspect="1"/>
          </p:cNvPicPr>
          <p:nvPr/>
        </p:nvPicPr>
        <p:blipFill>
          <a:blip r:embed="rId5"/>
          <a:srcRect/>
          <a:stretch>
            <a:fillRect/>
          </a:stretch>
        </p:blipFill>
        <p:spPr>
          <a:xfrm>
            <a:off x="217325" y="6096658"/>
            <a:ext cx="2316431" cy="639914"/>
          </a:xfrm>
          <a:prstGeom prst="rect">
            <a:avLst/>
          </a:prstGeom>
        </p:spPr>
      </p:pic>
    </p:spTree>
    <p:extLst>
      <p:ext uri="{BB962C8B-B14F-4D97-AF65-F5344CB8AC3E}">
        <p14:creationId xmlns:p14="http://schemas.microsoft.com/office/powerpoint/2010/main" val="39954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Close-up of open book against blurred bookshelf background">
            <a:extLst>
              <a:ext uri="{FF2B5EF4-FFF2-40B4-BE49-F238E27FC236}">
                <a16:creationId xmlns:a16="http://schemas.microsoft.com/office/drawing/2014/main" id="{155EC3B3-C524-4CC3-8EC5-852A28E0EB80}"/>
              </a:ext>
            </a:extLst>
          </p:cNvPr>
          <p:cNvPicPr>
            <a:picLocks noChangeAspect="1"/>
          </p:cNvPicPr>
          <p:nvPr/>
        </p:nvPicPr>
        <p:blipFill rotWithShape="1">
          <a:blip r:embed="rId3"/>
          <a:srcRect l="509" r="7149" b="3"/>
          <a:stretch/>
        </p:blipFill>
        <p:spPr>
          <a:xfrm>
            <a:off x="376238" y="306388"/>
            <a:ext cx="5651500" cy="3997325"/>
          </a:xfrm>
          <a:custGeom>
            <a:avLst/>
            <a:gdLst/>
            <a:ahLst/>
            <a:cxnLst/>
            <a:rect l="l" t="t" r="r" b="b"/>
            <a:pathLst>
              <a:path w="5171543" h="3738166">
                <a:moveTo>
                  <a:pt x="163732" y="0"/>
                </a:moveTo>
                <a:lnTo>
                  <a:pt x="5171543" y="0"/>
                </a:lnTo>
                <a:lnTo>
                  <a:pt x="5171543" y="3738166"/>
                </a:lnTo>
                <a:lnTo>
                  <a:pt x="163732" y="3738166"/>
                </a:lnTo>
                <a:cubicBezTo>
                  <a:pt x="73305" y="3738166"/>
                  <a:pt x="0" y="3664861"/>
                  <a:pt x="0" y="3574434"/>
                </a:cubicBezTo>
                <a:lnTo>
                  <a:pt x="0" y="163732"/>
                </a:lnTo>
                <a:cubicBezTo>
                  <a:pt x="0" y="73305"/>
                  <a:pt x="73305" y="0"/>
                  <a:pt x="163732" y="0"/>
                </a:cubicBezTo>
                <a:close/>
              </a:path>
            </a:pathLst>
          </a:custGeom>
        </p:spPr>
      </p:pic>
      <p:pic>
        <p:nvPicPr>
          <p:cNvPr id="10" name="Picture 2">
            <a:extLst>
              <a:ext uri="{FF2B5EF4-FFF2-40B4-BE49-F238E27FC236}">
                <a16:creationId xmlns:a16="http://schemas.microsoft.com/office/drawing/2014/main" id="{7D25F62C-A49F-8F4F-BEB5-39D0CD652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655" y="301332"/>
            <a:ext cx="5251272" cy="400238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9534D2A5-73BF-C339-2672-0AE34B5E61E5}"/>
              </a:ext>
            </a:extLst>
          </p:cNvPr>
          <p:cNvSpPr/>
          <p:nvPr/>
        </p:nvSpPr>
        <p:spPr>
          <a:xfrm>
            <a:off x="252133" y="4531853"/>
            <a:ext cx="11681682" cy="2255170"/>
          </a:xfrm>
          <a:prstGeom prst="rect">
            <a:avLst/>
          </a:prstGeom>
          <a:solidFill>
            <a:srgbClr val="2E4A59"/>
          </a:solidFill>
        </p:spPr>
      </p:sp>
      <p:sp>
        <p:nvSpPr>
          <p:cNvPr id="7" name="TextBox 6">
            <a:extLst>
              <a:ext uri="{FF2B5EF4-FFF2-40B4-BE49-F238E27FC236}">
                <a16:creationId xmlns:a16="http://schemas.microsoft.com/office/drawing/2014/main" id="{FA6F2C8C-132A-F22B-8E62-FF3C896B260A}"/>
              </a:ext>
            </a:extLst>
          </p:cNvPr>
          <p:cNvSpPr txBox="1"/>
          <p:nvPr/>
        </p:nvSpPr>
        <p:spPr>
          <a:xfrm>
            <a:off x="2668439" y="4695645"/>
            <a:ext cx="5891840"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roboto"/>
                <a:cs typeface="Segoe UI"/>
              </a:rPr>
              <a:t>Reading in Cowichan</a:t>
            </a:r>
            <a:r>
              <a:rPr lang="en-US" sz="4000">
                <a:latin typeface="roboto"/>
                <a:cs typeface="Segoe UI"/>
              </a:rPr>
              <a:t>​</a:t>
            </a:r>
          </a:p>
          <a:p>
            <a:pPr algn="ctr"/>
            <a:endParaRPr lang="en-US" sz="4000">
              <a:latin typeface="roboto"/>
              <a:cs typeface="Segoe UI"/>
            </a:endParaRPr>
          </a:p>
          <a:p>
            <a:pPr algn="ctr"/>
            <a:r>
              <a:rPr lang="en-US" sz="3600">
                <a:solidFill>
                  <a:srgbClr val="F76F0C"/>
                </a:solidFill>
                <a:ea typeface="+mn-lt"/>
                <a:cs typeface="+mn-lt"/>
              </a:rPr>
              <a:t>Tier One Practices</a:t>
            </a:r>
            <a:endParaRPr lang="en-US" sz="3600">
              <a:ea typeface="+mn-lt"/>
              <a:cs typeface="+mn-lt"/>
            </a:endParaRPr>
          </a:p>
          <a:p>
            <a:pPr algn="ctr"/>
            <a:endParaRPr lang="en-US" sz="3600">
              <a:latin typeface="roboto"/>
              <a:ea typeface="roboto"/>
              <a:cs typeface="Segoe UI"/>
            </a:endParaRPr>
          </a:p>
          <a:p>
            <a:pPr algn="ctr"/>
            <a:r>
              <a:rPr lang="en-US">
                <a:latin typeface="roboto"/>
                <a:cs typeface="Segoe UI"/>
              </a:rPr>
              <a:t>​</a:t>
            </a:r>
          </a:p>
        </p:txBody>
      </p:sp>
      <p:grpSp>
        <p:nvGrpSpPr>
          <p:cNvPr id="15" name="Group 7">
            <a:extLst>
              <a:ext uri="{FF2B5EF4-FFF2-40B4-BE49-F238E27FC236}">
                <a16:creationId xmlns:a16="http://schemas.microsoft.com/office/drawing/2014/main" id="{EBD3EB59-A5AA-86F0-84F2-C95652BCC4BE}"/>
              </a:ext>
            </a:extLst>
          </p:cNvPr>
          <p:cNvGrpSpPr/>
          <p:nvPr/>
        </p:nvGrpSpPr>
        <p:grpSpPr>
          <a:xfrm>
            <a:off x="3299593" y="5554734"/>
            <a:ext cx="4497714" cy="34626"/>
            <a:chOff x="0" y="255270"/>
            <a:chExt cx="3594100" cy="69850"/>
          </a:xfrm>
        </p:grpSpPr>
        <p:sp>
          <p:nvSpPr>
            <p:cNvPr id="14" name="Freeform 8">
              <a:extLst>
                <a:ext uri="{FF2B5EF4-FFF2-40B4-BE49-F238E27FC236}">
                  <a16:creationId xmlns:a16="http://schemas.microsoft.com/office/drawing/2014/main" id="{1DD7ED41-7CE1-7E32-8923-56C1DF7715CA}"/>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Tree>
    <p:extLst>
      <p:ext uri="{BB962C8B-B14F-4D97-AF65-F5344CB8AC3E}">
        <p14:creationId xmlns:p14="http://schemas.microsoft.com/office/powerpoint/2010/main" val="3238573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n open book&#10;&#10;Description automatically generated with medium confidence">
            <a:extLst>
              <a:ext uri="{FF2B5EF4-FFF2-40B4-BE49-F238E27FC236}">
                <a16:creationId xmlns:a16="http://schemas.microsoft.com/office/drawing/2014/main" id="{E004BE41-E669-9F49-90B7-4B442D900C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000" y="-90150"/>
            <a:ext cx="10820400" cy="6801394"/>
          </a:xfrm>
          <a:prstGeom prst="rect">
            <a:avLst/>
          </a:prstGeom>
        </p:spPr>
      </p:pic>
      <p:sp>
        <p:nvSpPr>
          <p:cNvPr id="4" name="TextBox 3">
            <a:extLst>
              <a:ext uri="{FF2B5EF4-FFF2-40B4-BE49-F238E27FC236}">
                <a16:creationId xmlns:a16="http://schemas.microsoft.com/office/drawing/2014/main" id="{31B0B151-CFF6-6F40-BE55-3E098F13DB4F}"/>
              </a:ext>
            </a:extLst>
          </p:cNvPr>
          <p:cNvSpPr txBox="1"/>
          <p:nvPr/>
        </p:nvSpPr>
        <p:spPr>
          <a:xfrm>
            <a:off x="762000" y="6781800"/>
            <a:ext cx="10668000" cy="230832"/>
          </a:xfrm>
          <a:prstGeom prst="rect">
            <a:avLst/>
          </a:prstGeom>
          <a:noFill/>
        </p:spPr>
        <p:txBody>
          <a:bodyPr wrap="square" rtlCol="0">
            <a:spAutoFit/>
          </a:bodyPr>
          <a:lstStyle/>
          <a:p>
            <a:r>
              <a:rPr lang="en-US" sz="900">
                <a:hlinkClick r:id="rId4" tooltip="http://www.freeimageslive.co.uk/free_stock_image/book-copyspace-jpg-0"/>
              </a:rPr>
              <a:t>This Photo</a:t>
            </a:r>
            <a:r>
              <a:rPr lang="en-US" sz="900"/>
              <a:t> by Unknown Author is licensed under </a:t>
            </a:r>
            <a:r>
              <a:rPr lang="en-US" sz="900">
                <a:hlinkClick r:id="rId5" tooltip="https://creativecommons.org/licenses/by/3.0/"/>
              </a:rPr>
              <a:t>CC BY</a:t>
            </a:r>
            <a:endParaRPr lang="en-US" sz="900"/>
          </a:p>
        </p:txBody>
      </p:sp>
      <p:pic>
        <p:nvPicPr>
          <p:cNvPr id="6" name="Picture 5" descr="Diagram&#10;&#10;Description automatically generated">
            <a:extLst>
              <a:ext uri="{FF2B5EF4-FFF2-40B4-BE49-F238E27FC236}">
                <a16:creationId xmlns:a16="http://schemas.microsoft.com/office/drawing/2014/main" id="{54F9D0D9-A5CD-DC40-9076-61E29C3C7E60}"/>
              </a:ext>
            </a:extLst>
          </p:cNvPr>
          <p:cNvPicPr>
            <a:picLocks noChangeAspect="1"/>
          </p:cNvPicPr>
          <p:nvPr/>
        </p:nvPicPr>
        <p:blipFill>
          <a:blip r:embed="rId6"/>
          <a:stretch>
            <a:fillRect/>
          </a:stretch>
        </p:blipFill>
        <p:spPr>
          <a:xfrm rot="21245224">
            <a:off x="2441059" y="1676399"/>
            <a:ext cx="2824617" cy="2867891"/>
          </a:xfrm>
          <a:prstGeom prst="rect">
            <a:avLst/>
          </a:prstGeom>
        </p:spPr>
      </p:pic>
      <p:sp>
        <p:nvSpPr>
          <p:cNvPr id="7" name="Title 1">
            <a:extLst>
              <a:ext uri="{FF2B5EF4-FFF2-40B4-BE49-F238E27FC236}">
                <a16:creationId xmlns:a16="http://schemas.microsoft.com/office/drawing/2014/main" id="{D1B5DC7A-413E-EC4F-A1C3-391D3469458D}"/>
              </a:ext>
            </a:extLst>
          </p:cNvPr>
          <p:cNvSpPr txBox="1">
            <a:spLocks/>
          </p:cNvSpPr>
          <p:nvPr/>
        </p:nvSpPr>
        <p:spPr>
          <a:xfrm rot="21409808">
            <a:off x="5443156" y="1396455"/>
            <a:ext cx="4218138" cy="159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latin typeface="roboto"/>
                <a:ea typeface="roboto"/>
              </a:rPr>
              <a:t>Tier One </a:t>
            </a:r>
          </a:p>
          <a:p>
            <a:pPr algn="ctr"/>
            <a:r>
              <a:rPr lang="en-US" sz="4000">
                <a:latin typeface="roboto"/>
                <a:ea typeface="roboto"/>
              </a:rPr>
              <a:t>Practices</a:t>
            </a:r>
          </a:p>
        </p:txBody>
      </p:sp>
      <p:cxnSp>
        <p:nvCxnSpPr>
          <p:cNvPr id="8" name="Straight Connector 7">
            <a:extLst>
              <a:ext uri="{FF2B5EF4-FFF2-40B4-BE49-F238E27FC236}">
                <a16:creationId xmlns:a16="http://schemas.microsoft.com/office/drawing/2014/main" id="{C3A1B22F-3C8F-0541-9F98-82F20647C4EF}"/>
              </a:ext>
            </a:extLst>
          </p:cNvPr>
          <p:cNvCxnSpPr>
            <a:cxnSpLocks/>
          </p:cNvCxnSpPr>
          <p:nvPr/>
        </p:nvCxnSpPr>
        <p:spPr>
          <a:xfrm flipV="1">
            <a:off x="6165275" y="2798618"/>
            <a:ext cx="3089564" cy="185805"/>
          </a:xfrm>
          <a:prstGeom prst="line">
            <a:avLst/>
          </a:prstGeom>
          <a:ln w="38100">
            <a:solidFill>
              <a:srgbClr val="F76F0C"/>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93F44E15-59D6-8740-A91B-DABA72BDE3C6}"/>
              </a:ext>
            </a:extLst>
          </p:cNvPr>
          <p:cNvSpPr txBox="1">
            <a:spLocks/>
          </p:cNvSpPr>
          <p:nvPr/>
        </p:nvSpPr>
        <p:spPr>
          <a:xfrm rot="21394875">
            <a:off x="6483330" y="2821507"/>
            <a:ext cx="3417456" cy="19078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000"/>
          </a:p>
          <a:p>
            <a:pPr marL="0" indent="0">
              <a:buNone/>
            </a:pPr>
            <a:r>
              <a:rPr lang="en-US" sz="2000">
                <a:latin typeface="roboto"/>
                <a:ea typeface="roboto"/>
                <a:cs typeface="Calibri"/>
              </a:rPr>
              <a:t>Tier 1 instruction is delivered to all students and attempts to prevent learning gaps from developing. </a:t>
            </a:r>
          </a:p>
        </p:txBody>
      </p:sp>
    </p:spTree>
    <p:extLst>
      <p:ext uri="{BB962C8B-B14F-4D97-AF65-F5344CB8AC3E}">
        <p14:creationId xmlns:p14="http://schemas.microsoft.com/office/powerpoint/2010/main" val="93762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CDAAE7-AC40-4A9F-9DE4-AD79D6F6472A}"/>
              </a:ext>
            </a:extLst>
          </p:cNvPr>
          <p:cNvSpPr txBox="1"/>
          <p:nvPr/>
        </p:nvSpPr>
        <p:spPr>
          <a:xfrm>
            <a:off x="1543043" y="1883992"/>
            <a:ext cx="8644811"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777777"/>
                </a:solidFill>
                <a:latin typeface="Roboto 3"/>
                <a:ea typeface="Robosto"/>
                <a:cs typeface="Robosto"/>
              </a:rPr>
              <a:t>"The Lingering Effects of Unfinished Learning" (July 2021), estimates that on average students started this year four months behind in reading, and for those students in low-income schools, the gap was even wider.</a:t>
            </a:r>
          </a:p>
          <a:p>
            <a:r>
              <a:rPr lang="en-US" sz="2400">
                <a:solidFill>
                  <a:srgbClr val="777777"/>
                </a:solidFill>
                <a:latin typeface="Robosto"/>
                <a:hlinkClick r:id="rId3"/>
              </a:rPr>
              <a:t>Mckinsey &amp; Co.</a:t>
            </a:r>
          </a:p>
        </p:txBody>
      </p:sp>
      <p:sp>
        <p:nvSpPr>
          <p:cNvPr id="6" name="AutoShape 6">
            <a:extLst>
              <a:ext uri="{FF2B5EF4-FFF2-40B4-BE49-F238E27FC236}">
                <a16:creationId xmlns:a16="http://schemas.microsoft.com/office/drawing/2014/main" id="{8EB63FE8-8F46-A516-2584-43FED8431F1F}"/>
              </a:ext>
            </a:extLst>
          </p:cNvPr>
          <p:cNvSpPr/>
          <p:nvPr/>
        </p:nvSpPr>
        <p:spPr>
          <a:xfrm>
            <a:off x="-6659" y="5624530"/>
            <a:ext cx="12199265" cy="1450039"/>
          </a:xfrm>
          <a:prstGeom prst="rect">
            <a:avLst/>
          </a:prstGeom>
          <a:solidFill>
            <a:srgbClr val="2E4A59"/>
          </a:solidFill>
        </p:spPr>
      </p:sp>
      <p:pic>
        <p:nvPicPr>
          <p:cNvPr id="9" name="Picture 19">
            <a:extLst>
              <a:ext uri="{FF2B5EF4-FFF2-40B4-BE49-F238E27FC236}">
                <a16:creationId xmlns:a16="http://schemas.microsoft.com/office/drawing/2014/main" id="{DE16E887-647F-4EB9-ED45-C212609CAE81}"/>
              </a:ext>
            </a:extLst>
          </p:cNvPr>
          <p:cNvPicPr>
            <a:picLocks noChangeAspect="1"/>
          </p:cNvPicPr>
          <p:nvPr/>
        </p:nvPicPr>
        <p:blipFill>
          <a:blip r:embed="rId4"/>
          <a:srcRect/>
          <a:stretch>
            <a:fillRect/>
          </a:stretch>
        </p:blipFill>
        <p:spPr>
          <a:xfrm>
            <a:off x="260458" y="5967263"/>
            <a:ext cx="2546468" cy="769310"/>
          </a:xfrm>
          <a:prstGeom prst="rect">
            <a:avLst/>
          </a:prstGeom>
        </p:spPr>
      </p:pic>
    </p:spTree>
    <p:extLst>
      <p:ext uri="{BB962C8B-B14F-4D97-AF65-F5344CB8AC3E}">
        <p14:creationId xmlns:p14="http://schemas.microsoft.com/office/powerpoint/2010/main" val="227718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2A10A-41A4-D710-B333-286F99A4E772}"/>
              </a:ext>
            </a:extLst>
          </p:cNvPr>
          <p:cNvSpPr txBox="1"/>
          <p:nvPr/>
        </p:nvSpPr>
        <p:spPr>
          <a:xfrm>
            <a:off x="8488239" y="1263084"/>
            <a:ext cx="29876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roboto"/>
                <a:ea typeface="roboto"/>
                <a:cs typeface="Calibri"/>
              </a:rPr>
              <a:t>All five critical components of reading are a part of Tier One instruction in varying ways.</a:t>
            </a:r>
            <a:endParaRPr lang="en-US">
              <a:latin typeface="roboto"/>
              <a:ea typeface="roboto"/>
            </a:endParaRPr>
          </a:p>
        </p:txBody>
      </p:sp>
      <p:pic>
        <p:nvPicPr>
          <p:cNvPr id="2" name="Picture 1" descr="Diagram&#10;&#10;Description automatically generated">
            <a:extLst>
              <a:ext uri="{FF2B5EF4-FFF2-40B4-BE49-F238E27FC236}">
                <a16:creationId xmlns:a16="http://schemas.microsoft.com/office/drawing/2014/main" id="{C8060CF2-9587-BFFD-F2C6-CAACF6A59562}"/>
              </a:ext>
            </a:extLst>
          </p:cNvPr>
          <p:cNvPicPr>
            <a:picLocks noChangeAspect="1"/>
          </p:cNvPicPr>
          <p:nvPr/>
        </p:nvPicPr>
        <p:blipFill>
          <a:blip r:embed="rId3"/>
          <a:stretch>
            <a:fillRect/>
          </a:stretch>
        </p:blipFill>
        <p:spPr>
          <a:xfrm>
            <a:off x="2228782" y="483078"/>
            <a:ext cx="5843861" cy="5901513"/>
          </a:xfrm>
          <a:prstGeom prst="rect">
            <a:avLst/>
          </a:prstGeom>
        </p:spPr>
      </p:pic>
      <p:sp>
        <p:nvSpPr>
          <p:cNvPr id="5" name="AutoShape 6">
            <a:extLst>
              <a:ext uri="{FF2B5EF4-FFF2-40B4-BE49-F238E27FC236}">
                <a16:creationId xmlns:a16="http://schemas.microsoft.com/office/drawing/2014/main" id="{7A45F2E4-4B05-60B3-E109-9CD93A6C5909}"/>
              </a:ext>
            </a:extLst>
          </p:cNvPr>
          <p:cNvSpPr/>
          <p:nvPr/>
        </p:nvSpPr>
        <p:spPr>
          <a:xfrm rot="5400000">
            <a:off x="-2637717" y="2648417"/>
            <a:ext cx="6850889" cy="1579434"/>
          </a:xfrm>
          <a:prstGeom prst="rect">
            <a:avLst/>
          </a:prstGeom>
          <a:solidFill>
            <a:srgbClr val="2E4A59"/>
          </a:solidFill>
        </p:spPr>
      </p:sp>
      <p:pic>
        <p:nvPicPr>
          <p:cNvPr id="8" name="Picture 19" descr="Graphical user interface&#10;&#10;Description automatically generated">
            <a:extLst>
              <a:ext uri="{FF2B5EF4-FFF2-40B4-BE49-F238E27FC236}">
                <a16:creationId xmlns:a16="http://schemas.microsoft.com/office/drawing/2014/main" id="{FD7D6710-76B8-EF9C-A447-000EBCBA4967}"/>
              </a:ext>
            </a:extLst>
          </p:cNvPr>
          <p:cNvPicPr>
            <a:picLocks noChangeAspect="1"/>
          </p:cNvPicPr>
          <p:nvPr/>
        </p:nvPicPr>
        <p:blipFill>
          <a:blip r:embed="rId4"/>
          <a:srcRect/>
          <a:stretch>
            <a:fillRect/>
          </a:stretch>
        </p:blipFill>
        <p:spPr>
          <a:xfrm>
            <a:off x="43230" y="5848585"/>
            <a:ext cx="1471107" cy="777392"/>
          </a:xfrm>
          <a:prstGeom prst="rect">
            <a:avLst/>
          </a:prstGeom>
        </p:spPr>
      </p:pic>
    </p:spTree>
    <p:extLst>
      <p:ext uri="{BB962C8B-B14F-4D97-AF65-F5344CB8AC3E}">
        <p14:creationId xmlns:p14="http://schemas.microsoft.com/office/powerpoint/2010/main" val="199415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4CA05C7-ABED-4265-8EF2-EFAE9DC8CE15}"/>
              </a:ext>
            </a:extLst>
          </p:cNvPr>
          <p:cNvGraphicFramePr>
            <a:graphicFrameLocks noGrp="1"/>
          </p:cNvGraphicFramePr>
          <p:nvPr>
            <p:extLst>
              <p:ext uri="{D42A27DB-BD31-4B8C-83A1-F6EECF244321}">
                <p14:modId xmlns:p14="http://schemas.microsoft.com/office/powerpoint/2010/main" val="2169117265"/>
              </p:ext>
            </p:extLst>
          </p:nvPr>
        </p:nvGraphicFramePr>
        <p:xfrm>
          <a:off x="437444" y="987778"/>
          <a:ext cx="11047313" cy="5384447"/>
        </p:xfrm>
        <a:graphic>
          <a:graphicData uri="http://schemas.openxmlformats.org/drawingml/2006/table">
            <a:tbl>
              <a:tblPr firstRow="1" bandRow="1">
                <a:tableStyleId>{5C22544A-7EE6-4342-B048-85BDC9FD1C3A}</a:tableStyleId>
              </a:tblPr>
              <a:tblGrid>
                <a:gridCol w="2949222">
                  <a:extLst>
                    <a:ext uri="{9D8B030D-6E8A-4147-A177-3AD203B41FA5}">
                      <a16:colId xmlns:a16="http://schemas.microsoft.com/office/drawing/2014/main" val="2767159227"/>
                    </a:ext>
                  </a:extLst>
                </a:gridCol>
                <a:gridCol w="5517444">
                  <a:extLst>
                    <a:ext uri="{9D8B030D-6E8A-4147-A177-3AD203B41FA5}">
                      <a16:colId xmlns:a16="http://schemas.microsoft.com/office/drawing/2014/main" val="3814013917"/>
                    </a:ext>
                  </a:extLst>
                </a:gridCol>
                <a:gridCol w="2580647">
                  <a:extLst>
                    <a:ext uri="{9D8B030D-6E8A-4147-A177-3AD203B41FA5}">
                      <a16:colId xmlns:a16="http://schemas.microsoft.com/office/drawing/2014/main" val="3449335996"/>
                    </a:ext>
                  </a:extLst>
                </a:gridCol>
              </a:tblGrid>
              <a:tr h="407506">
                <a:tc>
                  <a:txBody>
                    <a:bodyPr/>
                    <a:lstStyle/>
                    <a:p>
                      <a:pPr algn="ctr"/>
                      <a:r>
                        <a:rPr lang="en-US"/>
                        <a:t>Skill</a:t>
                      </a:r>
                    </a:p>
                  </a:txBody>
                  <a:tcPr/>
                </a:tc>
                <a:tc>
                  <a:txBody>
                    <a:bodyPr/>
                    <a:lstStyle/>
                    <a:p>
                      <a:pPr algn="ctr"/>
                      <a:r>
                        <a:rPr lang="en-US"/>
                        <a:t>Expectation</a:t>
                      </a:r>
                    </a:p>
                    <a:p>
                      <a:pPr lvl="0" algn="ctr">
                        <a:buNone/>
                      </a:pPr>
                      <a:endParaRPr lang="en-US"/>
                    </a:p>
                    <a:p>
                      <a:pPr lvl="0" algn="ctr">
                        <a:buNone/>
                      </a:pPr>
                      <a:endParaRPr lang="en-US"/>
                    </a:p>
                  </a:txBody>
                  <a:tcPr/>
                </a:tc>
                <a:tc>
                  <a:txBody>
                    <a:bodyPr/>
                    <a:lstStyle/>
                    <a:p>
                      <a:pPr lvl="0" algn="ctr">
                        <a:buNone/>
                      </a:pPr>
                      <a:r>
                        <a:rPr lang="en-US"/>
                        <a:t>Typical Grade Range</a:t>
                      </a:r>
                    </a:p>
                  </a:txBody>
                  <a:tcPr/>
                </a:tc>
                <a:extLst>
                  <a:ext uri="{0D108BD9-81ED-4DB2-BD59-A6C34878D82A}">
                    <a16:rowId xmlns:a16="http://schemas.microsoft.com/office/drawing/2014/main" val="3467098938"/>
                  </a:ext>
                </a:extLst>
              </a:tr>
              <a:tr h="981035">
                <a:tc>
                  <a:txBody>
                    <a:bodyPr/>
                    <a:lstStyle/>
                    <a:p>
                      <a:r>
                        <a:rPr lang="en-US"/>
                        <a:t>Phonemic Awareness</a:t>
                      </a:r>
                    </a:p>
                  </a:txBody>
                  <a:tcPr/>
                </a:tc>
                <a:tc>
                  <a:txBody>
                    <a:bodyPr/>
                    <a:lstStyle/>
                    <a:p>
                      <a:r>
                        <a:rPr lang="en-US"/>
                        <a:t>Noticing, thinking about and working with phonemes (the smallest units of spoken language)</a:t>
                      </a:r>
                    </a:p>
                  </a:txBody>
                  <a:tcPr/>
                </a:tc>
                <a:tc>
                  <a:txBody>
                    <a:bodyPr/>
                    <a:lstStyle/>
                    <a:p>
                      <a:pPr lvl="0" algn="ctr">
                        <a:buNone/>
                      </a:pPr>
                      <a:r>
                        <a:rPr lang="en-US"/>
                        <a:t>K-2</a:t>
                      </a:r>
                    </a:p>
                  </a:txBody>
                  <a:tcPr/>
                </a:tc>
                <a:extLst>
                  <a:ext uri="{0D108BD9-81ED-4DB2-BD59-A6C34878D82A}">
                    <a16:rowId xmlns:a16="http://schemas.microsoft.com/office/drawing/2014/main" val="1765628232"/>
                  </a:ext>
                </a:extLst>
              </a:tr>
              <a:tr h="679177">
                <a:tc>
                  <a:txBody>
                    <a:bodyPr/>
                    <a:lstStyle/>
                    <a:p>
                      <a:r>
                        <a:rPr lang="en-US"/>
                        <a:t>Phonics and Word</a:t>
                      </a:r>
                    </a:p>
                    <a:p>
                      <a:pPr lvl="0">
                        <a:buNone/>
                      </a:pPr>
                      <a:r>
                        <a:rPr lang="en-US"/>
                        <a:t>Recognition</a:t>
                      </a:r>
                    </a:p>
                  </a:txBody>
                  <a:tcPr/>
                </a:tc>
                <a:tc>
                  <a:txBody>
                    <a:bodyPr/>
                    <a:lstStyle/>
                    <a:p>
                      <a:pPr marL="285750" indent="-285750">
                        <a:buFont typeface="Arial"/>
                        <a:buChar char="•"/>
                      </a:pPr>
                      <a:r>
                        <a:rPr lang="en-US"/>
                        <a:t>Knowing relationships between sounds (phonemes) and letters (graphemes)</a:t>
                      </a:r>
                    </a:p>
                    <a:p>
                      <a:pPr marL="285750" lvl="0" indent="-285750">
                        <a:buFont typeface="Arial"/>
                        <a:buChar char="•"/>
                      </a:pPr>
                      <a:r>
                        <a:rPr lang="en-US"/>
                        <a:t>Apply grade level phonics and word analysis skills in reading and writing words</a:t>
                      </a:r>
                    </a:p>
                  </a:txBody>
                  <a:tcPr/>
                </a:tc>
                <a:tc>
                  <a:txBody>
                    <a:bodyPr/>
                    <a:lstStyle/>
                    <a:p>
                      <a:pPr lvl="0" algn="ctr">
                        <a:buNone/>
                      </a:pPr>
                      <a:r>
                        <a:rPr lang="en-US"/>
                        <a:t>K-7</a:t>
                      </a:r>
                    </a:p>
                  </a:txBody>
                  <a:tcPr/>
                </a:tc>
                <a:extLst>
                  <a:ext uri="{0D108BD9-81ED-4DB2-BD59-A6C34878D82A}">
                    <a16:rowId xmlns:a16="http://schemas.microsoft.com/office/drawing/2014/main" val="3518995264"/>
                  </a:ext>
                </a:extLst>
              </a:tr>
              <a:tr h="679177">
                <a:tc>
                  <a:txBody>
                    <a:bodyPr/>
                    <a:lstStyle/>
                    <a:p>
                      <a:r>
                        <a:rPr lang="en-US"/>
                        <a:t>Reading Fluency</a:t>
                      </a:r>
                    </a:p>
                  </a:txBody>
                  <a:tcPr/>
                </a:tc>
                <a:tc>
                  <a:txBody>
                    <a:bodyPr/>
                    <a:lstStyle/>
                    <a:p>
                      <a:r>
                        <a:rPr lang="en-US"/>
                        <a:t>Reading connected text accurately, fluently and for meaning</a:t>
                      </a:r>
                    </a:p>
                  </a:txBody>
                  <a:tcPr/>
                </a:tc>
                <a:tc>
                  <a:txBody>
                    <a:bodyPr/>
                    <a:lstStyle/>
                    <a:p>
                      <a:pPr lvl="0" algn="ctr">
                        <a:buNone/>
                      </a:pPr>
                      <a:r>
                        <a:rPr lang="en-US"/>
                        <a:t>1-12</a:t>
                      </a:r>
                    </a:p>
                  </a:txBody>
                  <a:tcPr/>
                </a:tc>
                <a:extLst>
                  <a:ext uri="{0D108BD9-81ED-4DB2-BD59-A6C34878D82A}">
                    <a16:rowId xmlns:a16="http://schemas.microsoft.com/office/drawing/2014/main" val="4083353778"/>
                  </a:ext>
                </a:extLst>
              </a:tr>
              <a:tr h="392414">
                <a:tc>
                  <a:txBody>
                    <a:bodyPr/>
                    <a:lstStyle/>
                    <a:p>
                      <a:r>
                        <a:rPr lang="en-US"/>
                        <a:t>Reading Comprehension</a:t>
                      </a:r>
                    </a:p>
                  </a:txBody>
                  <a:tcPr/>
                </a:tc>
                <a:tc>
                  <a:txBody>
                    <a:bodyPr/>
                    <a:lstStyle/>
                    <a:p>
                      <a:r>
                        <a:rPr lang="en-US"/>
                        <a:t>Gaining meaning from text independently and listening to reading</a:t>
                      </a:r>
                    </a:p>
                  </a:txBody>
                  <a:tcPr/>
                </a:tc>
                <a:tc>
                  <a:txBody>
                    <a:bodyPr/>
                    <a:lstStyle/>
                    <a:p>
                      <a:pPr lvl="0" algn="ctr">
                        <a:buNone/>
                      </a:pPr>
                      <a:r>
                        <a:rPr lang="en-US"/>
                        <a:t>K-12</a:t>
                      </a:r>
                    </a:p>
                  </a:txBody>
                  <a:tcPr/>
                </a:tc>
                <a:extLst>
                  <a:ext uri="{0D108BD9-81ED-4DB2-BD59-A6C34878D82A}">
                    <a16:rowId xmlns:a16="http://schemas.microsoft.com/office/drawing/2014/main" val="1777111498"/>
                  </a:ext>
                </a:extLst>
              </a:tr>
              <a:tr h="981035">
                <a:tc>
                  <a:txBody>
                    <a:bodyPr/>
                    <a:lstStyle/>
                    <a:p>
                      <a:pPr lvl="0">
                        <a:buNone/>
                      </a:pPr>
                      <a:r>
                        <a:rPr lang="en-US" sz="1800" b="0" i="0" u="none" strike="noStrike" noProof="0">
                          <a:latin typeface="Calibri"/>
                        </a:rPr>
                        <a:t>Vocabulary and Oral Language</a:t>
                      </a:r>
                    </a:p>
                    <a:p>
                      <a:pPr lvl="0">
                        <a:buNone/>
                      </a:pPr>
                      <a:endParaRPr lang="en-US"/>
                    </a:p>
                  </a:txBody>
                  <a:tcPr/>
                </a:tc>
                <a:tc>
                  <a:txBody>
                    <a:bodyPr/>
                    <a:lstStyle/>
                    <a:p>
                      <a:pPr lvl="0">
                        <a:buNone/>
                      </a:pPr>
                      <a:r>
                        <a:rPr lang="en-US" sz="1800" b="0" i="0" u="none" strike="noStrike" noProof="0">
                          <a:latin typeface="Calibri"/>
                        </a:rPr>
                        <a:t>Understanding the meaning of words we speak, hear, read and write</a:t>
                      </a:r>
                    </a:p>
                    <a:p>
                      <a:pPr lvl="0">
                        <a:buNone/>
                      </a:pPr>
                      <a:endParaRPr lang="en-US"/>
                    </a:p>
                  </a:txBody>
                  <a:tcPr/>
                </a:tc>
                <a:tc>
                  <a:txBody>
                    <a:bodyPr/>
                    <a:lstStyle/>
                    <a:p>
                      <a:pPr lvl="0" algn="ctr">
                        <a:buNone/>
                      </a:pPr>
                      <a:r>
                        <a:rPr lang="en-US"/>
                        <a:t>K-12</a:t>
                      </a:r>
                    </a:p>
                  </a:txBody>
                  <a:tcPr/>
                </a:tc>
                <a:extLst>
                  <a:ext uri="{0D108BD9-81ED-4DB2-BD59-A6C34878D82A}">
                    <a16:rowId xmlns:a16="http://schemas.microsoft.com/office/drawing/2014/main" val="3593078285"/>
                  </a:ext>
                </a:extLst>
              </a:tr>
            </a:tbl>
          </a:graphicData>
        </a:graphic>
      </p:graphicFrame>
      <p:sp>
        <p:nvSpPr>
          <p:cNvPr id="4" name="TextBox 3">
            <a:extLst>
              <a:ext uri="{FF2B5EF4-FFF2-40B4-BE49-F238E27FC236}">
                <a16:creationId xmlns:a16="http://schemas.microsoft.com/office/drawing/2014/main" id="{93CDB1EF-6033-414D-8CD8-79F2D4172D90}"/>
              </a:ext>
            </a:extLst>
          </p:cNvPr>
          <p:cNvSpPr txBox="1"/>
          <p:nvPr/>
        </p:nvSpPr>
        <p:spPr>
          <a:xfrm>
            <a:off x="3121071" y="179542"/>
            <a:ext cx="56733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roboto"/>
                <a:ea typeface="roboto"/>
              </a:rPr>
              <a:t>The Essential Components of Literacy</a:t>
            </a:r>
          </a:p>
        </p:txBody>
      </p:sp>
      <p:sp>
        <p:nvSpPr>
          <p:cNvPr id="5" name="TextBox 4">
            <a:extLst>
              <a:ext uri="{FF2B5EF4-FFF2-40B4-BE49-F238E27FC236}">
                <a16:creationId xmlns:a16="http://schemas.microsoft.com/office/drawing/2014/main" id="{51E38377-266E-41CD-B3E4-5385C0E22EE7}"/>
              </a:ext>
            </a:extLst>
          </p:cNvPr>
          <p:cNvSpPr txBox="1"/>
          <p:nvPr/>
        </p:nvSpPr>
        <p:spPr>
          <a:xfrm>
            <a:off x="8445560" y="62539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3"/>
              </a:rPr>
              <a:t>Stephanie Stollar Consulting</a:t>
            </a:r>
            <a:r>
              <a:rPr lang="en-US" sz="1200"/>
              <a:t> </a:t>
            </a:r>
            <a:endParaRPr lang="en-US"/>
          </a:p>
        </p:txBody>
      </p:sp>
      <p:sp>
        <p:nvSpPr>
          <p:cNvPr id="2" name="Arrow: Right 1">
            <a:extLst>
              <a:ext uri="{FF2B5EF4-FFF2-40B4-BE49-F238E27FC236}">
                <a16:creationId xmlns:a16="http://schemas.microsoft.com/office/drawing/2014/main" id="{AAE3A7C2-A830-438D-7A07-9C220D37121B}"/>
              </a:ext>
            </a:extLst>
          </p:cNvPr>
          <p:cNvSpPr/>
          <p:nvPr/>
        </p:nvSpPr>
        <p:spPr>
          <a:xfrm>
            <a:off x="3631241" y="1295794"/>
            <a:ext cx="4981220" cy="47977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7F8A87-FA70-61E1-672B-8A554EDD934E}"/>
              </a:ext>
            </a:extLst>
          </p:cNvPr>
          <p:cNvSpPr txBox="1"/>
          <p:nvPr/>
        </p:nvSpPr>
        <p:spPr>
          <a:xfrm>
            <a:off x="3567289" y="1351844"/>
            <a:ext cx="4775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Simple                                                         Complex                          </a:t>
            </a:r>
            <a:endParaRPr lang="en-US">
              <a:cs typeface="Calibri"/>
            </a:endParaRPr>
          </a:p>
        </p:txBody>
      </p:sp>
      <p:grpSp>
        <p:nvGrpSpPr>
          <p:cNvPr id="9" name="Group 7">
            <a:extLst>
              <a:ext uri="{FF2B5EF4-FFF2-40B4-BE49-F238E27FC236}">
                <a16:creationId xmlns:a16="http://schemas.microsoft.com/office/drawing/2014/main" id="{711A2730-ABAB-594D-C9FC-78C4EB559334}"/>
              </a:ext>
            </a:extLst>
          </p:cNvPr>
          <p:cNvGrpSpPr/>
          <p:nvPr/>
        </p:nvGrpSpPr>
        <p:grpSpPr>
          <a:xfrm flipV="1">
            <a:off x="3572284" y="681944"/>
            <a:ext cx="4770882" cy="51639"/>
            <a:chOff x="0" y="255270"/>
            <a:chExt cx="3594100" cy="69850"/>
          </a:xfrm>
        </p:grpSpPr>
        <p:sp>
          <p:nvSpPr>
            <p:cNvPr id="8" name="Freeform 8">
              <a:extLst>
                <a:ext uri="{FF2B5EF4-FFF2-40B4-BE49-F238E27FC236}">
                  <a16:creationId xmlns:a16="http://schemas.microsoft.com/office/drawing/2014/main" id="{F99858B4-883E-9838-1005-18EF6A692B71}"/>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Tree>
    <p:extLst>
      <p:ext uri="{BB962C8B-B14F-4D97-AF65-F5344CB8AC3E}">
        <p14:creationId xmlns:p14="http://schemas.microsoft.com/office/powerpoint/2010/main" val="252557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75BD9D-39C4-4393-AE97-9FF968250BAB}"/>
              </a:ext>
            </a:extLst>
          </p:cNvPr>
          <p:cNvSpPr txBox="1"/>
          <p:nvPr/>
        </p:nvSpPr>
        <p:spPr>
          <a:xfrm>
            <a:off x="1079649" y="-5696"/>
            <a:ext cx="1101702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Roboto"/>
                <a:ea typeface="Roboto"/>
              </a:rPr>
              <a:t>Key</a:t>
            </a:r>
            <a:r>
              <a:rPr lang="en-US" sz="4000">
                <a:latin typeface="Roboto"/>
                <a:ea typeface="+mn-lt"/>
                <a:cs typeface="+mn-lt"/>
              </a:rPr>
              <a:t> Ingredients for Effective Tier 1 Practices</a:t>
            </a:r>
            <a:r>
              <a:rPr lang="en-US" sz="4800" b="1">
                <a:ea typeface="+mn-lt"/>
                <a:cs typeface="+mn-lt"/>
              </a:rPr>
              <a:t> </a:t>
            </a:r>
          </a:p>
          <a:p>
            <a:endParaRPr lang="en-US" sz="4800" b="1">
              <a:cs typeface="Calibri"/>
            </a:endParaRPr>
          </a:p>
        </p:txBody>
      </p:sp>
      <p:sp>
        <p:nvSpPr>
          <p:cNvPr id="3" name="TextBox 2">
            <a:extLst>
              <a:ext uri="{FF2B5EF4-FFF2-40B4-BE49-F238E27FC236}">
                <a16:creationId xmlns:a16="http://schemas.microsoft.com/office/drawing/2014/main" id="{2B6C4784-40D0-4E4C-BFC6-CDA0AB01D955}"/>
              </a:ext>
            </a:extLst>
          </p:cNvPr>
          <p:cNvSpPr txBox="1"/>
          <p:nvPr/>
        </p:nvSpPr>
        <p:spPr>
          <a:xfrm>
            <a:off x="-40935" y="1028196"/>
            <a:ext cx="1230726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monospace"/>
              <a:buChar char="o"/>
            </a:pPr>
            <a:r>
              <a:rPr lang="en-CA" sz="2400">
                <a:latin typeface="Roboto"/>
                <a:ea typeface="+mn-lt"/>
                <a:cs typeface="+mn-lt"/>
              </a:rPr>
              <a:t> 90-120 minutes of reading instruction each day is optimal in an elementary setting.</a:t>
            </a:r>
            <a:endParaRPr lang="en-US" sz="2400">
              <a:latin typeface="Roboto"/>
              <a:ea typeface="+mn-lt"/>
              <a:cs typeface="+mn-lt"/>
            </a:endParaRPr>
          </a:p>
          <a:p>
            <a:pPr marL="285750" indent="-285750">
              <a:buFont typeface="Courier New,monospace"/>
              <a:buChar char="o"/>
            </a:pPr>
            <a:endParaRPr lang="en-CA" sz="2400">
              <a:latin typeface="Roboto"/>
              <a:ea typeface="+mn-lt"/>
              <a:cs typeface="+mn-lt"/>
            </a:endParaRPr>
          </a:p>
          <a:p>
            <a:pPr marL="285750" indent="-285750">
              <a:buFont typeface="Courier New,monospace"/>
              <a:buChar char="o"/>
            </a:pPr>
            <a:r>
              <a:rPr lang="en-CA" sz="2400">
                <a:latin typeface="Roboto"/>
                <a:ea typeface="+mn-lt"/>
                <a:cs typeface="+mn-lt"/>
              </a:rPr>
              <a:t>Instruction follows a research-based scope and sequence that includes the five essential early literacy skills in a coherent, comprehensive core reading program.</a:t>
            </a:r>
            <a:br>
              <a:rPr lang="en-CA" sz="2400">
                <a:latin typeface="Roboto"/>
                <a:ea typeface="+mn-lt"/>
                <a:cs typeface="+mn-lt"/>
              </a:rPr>
            </a:br>
            <a:endParaRPr lang="en-CA" sz="2400">
              <a:latin typeface="Roboto"/>
              <a:ea typeface="+mn-lt"/>
              <a:cs typeface="+mn-lt"/>
            </a:endParaRPr>
          </a:p>
          <a:p>
            <a:pPr marL="285750" indent="-285750">
              <a:buFont typeface="Courier New,monospace"/>
              <a:buChar char="o"/>
            </a:pPr>
            <a:r>
              <a:rPr lang="en-CA" sz="2400">
                <a:latin typeface="Roboto"/>
                <a:ea typeface="+mn-lt"/>
                <a:cs typeface="+mn-lt"/>
              </a:rPr>
              <a:t>Research-based instructional routines and materials are utilized to teach reading.</a:t>
            </a:r>
          </a:p>
          <a:p>
            <a:pPr marL="285750" indent="-285750">
              <a:buFont typeface="Courier New,monospace"/>
              <a:buChar char="o"/>
            </a:pPr>
            <a:endParaRPr lang="en-CA" sz="2400">
              <a:latin typeface="Roboto"/>
              <a:ea typeface="+mn-lt"/>
              <a:cs typeface="+mn-lt"/>
            </a:endParaRPr>
          </a:p>
          <a:p>
            <a:pPr marL="285750" indent="-285750">
              <a:buFont typeface="Courier New,monospace"/>
              <a:buChar char="o"/>
            </a:pPr>
            <a:r>
              <a:rPr lang="en-CA" sz="2400">
                <a:latin typeface="Roboto"/>
                <a:ea typeface="+mn-lt"/>
                <a:cs typeface="+mn-lt"/>
              </a:rPr>
              <a:t>Instruction is differentiated based on universal screening data.</a:t>
            </a:r>
          </a:p>
          <a:p>
            <a:pPr marL="285750" indent="-285750">
              <a:buFont typeface="Courier New,monospace"/>
              <a:buChar char="o"/>
            </a:pPr>
            <a:endParaRPr lang="en-CA" sz="2400">
              <a:latin typeface="Roboto"/>
              <a:ea typeface="+mn-lt"/>
              <a:cs typeface="+mn-lt"/>
            </a:endParaRPr>
          </a:p>
          <a:p>
            <a:pPr marL="285750" indent="-285750">
              <a:buFont typeface="Courier New,monospace"/>
              <a:buChar char="o"/>
            </a:pPr>
            <a:r>
              <a:rPr lang="en-CA" sz="2400">
                <a:latin typeface="Roboto"/>
                <a:ea typeface="+mn-lt"/>
                <a:cs typeface="+mn-lt"/>
              </a:rPr>
              <a:t>Instruction can be delivered in whole group and small group formats, based on student data and needs.</a:t>
            </a:r>
          </a:p>
          <a:p>
            <a:endParaRPr lang="en-CA" sz="2400">
              <a:latin typeface="Roboto"/>
              <a:ea typeface="+mn-lt"/>
              <a:cs typeface="+mn-lt"/>
            </a:endParaRPr>
          </a:p>
          <a:p>
            <a:pPr marL="285750" indent="-285750">
              <a:buFont typeface="Courier New,monospace"/>
              <a:buChar char="o"/>
            </a:pPr>
            <a:r>
              <a:rPr lang="en-CA" sz="2400">
                <a:latin typeface="Roboto"/>
                <a:ea typeface="+mn-lt"/>
                <a:cs typeface="+mn-lt"/>
                <a:hlinkClick r:id="rId3"/>
              </a:rPr>
              <a:t>Culturally responsive</a:t>
            </a:r>
            <a:r>
              <a:rPr lang="en-CA" sz="2400">
                <a:latin typeface="Roboto"/>
                <a:ea typeface="+mn-lt"/>
                <a:cs typeface="+mn-lt"/>
              </a:rPr>
              <a:t> academic instruction is considered.</a:t>
            </a:r>
            <a:endParaRPr lang="en-US" sz="2400">
              <a:latin typeface="Roboto"/>
            </a:endParaRPr>
          </a:p>
        </p:txBody>
      </p:sp>
      <p:sp>
        <p:nvSpPr>
          <p:cNvPr id="5" name="AutoShape 6">
            <a:extLst>
              <a:ext uri="{FF2B5EF4-FFF2-40B4-BE49-F238E27FC236}">
                <a16:creationId xmlns:a16="http://schemas.microsoft.com/office/drawing/2014/main" id="{10610440-05CE-D590-92FE-2BB7675A82C2}"/>
              </a:ext>
            </a:extLst>
          </p:cNvPr>
          <p:cNvSpPr/>
          <p:nvPr/>
        </p:nvSpPr>
        <p:spPr>
          <a:xfrm>
            <a:off x="-6659" y="5915475"/>
            <a:ext cx="12200834" cy="1159094"/>
          </a:xfrm>
          <a:prstGeom prst="rect">
            <a:avLst/>
          </a:prstGeom>
          <a:solidFill>
            <a:srgbClr val="2E4A59"/>
          </a:solidFill>
        </p:spPr>
      </p:sp>
      <p:pic>
        <p:nvPicPr>
          <p:cNvPr id="7" name="Picture 19">
            <a:extLst>
              <a:ext uri="{FF2B5EF4-FFF2-40B4-BE49-F238E27FC236}">
                <a16:creationId xmlns:a16="http://schemas.microsoft.com/office/drawing/2014/main" id="{E28076C8-1E8A-D3EA-6AED-6FF2125C35BE}"/>
              </a:ext>
            </a:extLst>
          </p:cNvPr>
          <p:cNvPicPr>
            <a:picLocks noChangeAspect="1"/>
          </p:cNvPicPr>
          <p:nvPr/>
        </p:nvPicPr>
        <p:blipFill>
          <a:blip r:embed="rId4"/>
          <a:srcRect/>
          <a:stretch>
            <a:fillRect/>
          </a:stretch>
        </p:blipFill>
        <p:spPr>
          <a:xfrm>
            <a:off x="2187" y="6170899"/>
            <a:ext cx="2316431" cy="639914"/>
          </a:xfrm>
          <a:prstGeom prst="rect">
            <a:avLst/>
          </a:prstGeom>
        </p:spPr>
      </p:pic>
      <p:grpSp>
        <p:nvGrpSpPr>
          <p:cNvPr id="10" name="Group 7">
            <a:extLst>
              <a:ext uri="{FF2B5EF4-FFF2-40B4-BE49-F238E27FC236}">
                <a16:creationId xmlns:a16="http://schemas.microsoft.com/office/drawing/2014/main" id="{EE3706F2-C093-6759-6DD5-7FBEE775AC3C}"/>
              </a:ext>
            </a:extLst>
          </p:cNvPr>
          <p:cNvGrpSpPr/>
          <p:nvPr/>
        </p:nvGrpSpPr>
        <p:grpSpPr>
          <a:xfrm>
            <a:off x="3726361" y="830334"/>
            <a:ext cx="4727751" cy="77758"/>
            <a:chOff x="0" y="255270"/>
            <a:chExt cx="3594100" cy="69850"/>
          </a:xfrm>
        </p:grpSpPr>
        <p:sp>
          <p:nvSpPr>
            <p:cNvPr id="9" name="Freeform 8">
              <a:extLst>
                <a:ext uri="{FF2B5EF4-FFF2-40B4-BE49-F238E27FC236}">
                  <a16:creationId xmlns:a16="http://schemas.microsoft.com/office/drawing/2014/main" id="{133FEA98-5FC8-9D86-2FA5-29CFEA3ACF04}"/>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Tree>
    <p:extLst>
      <p:ext uri="{BB962C8B-B14F-4D97-AF65-F5344CB8AC3E}">
        <p14:creationId xmlns:p14="http://schemas.microsoft.com/office/powerpoint/2010/main" val="494394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089B7-4085-40EC-A689-AD62F38C9052}"/>
              </a:ext>
            </a:extLst>
          </p:cNvPr>
          <p:cNvSpPr txBox="1"/>
          <p:nvPr/>
        </p:nvSpPr>
        <p:spPr>
          <a:xfrm>
            <a:off x="464108" y="1669181"/>
            <a:ext cx="1057035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400">
                <a:ea typeface="+mn-lt"/>
                <a:cs typeface="+mn-lt"/>
              </a:rPr>
            </a:br>
            <a:r>
              <a:rPr lang="en-US" sz="2400">
                <a:ea typeface="+mn-lt"/>
                <a:cs typeface="+mn-lt"/>
              </a:rPr>
              <a:t>• </a:t>
            </a:r>
            <a:r>
              <a:rPr lang="en-US" sz="2400">
                <a:latin typeface="Roboto"/>
                <a:ea typeface="+mn-lt"/>
                <a:cs typeface="+mn-lt"/>
              </a:rPr>
              <a:t>Training in manipulation of phonemes in spoken words and with letters improves reading and spelling</a:t>
            </a:r>
            <a:br>
              <a:rPr lang="en-US" sz="2400">
                <a:latin typeface="Roboto"/>
                <a:ea typeface="+mn-lt"/>
                <a:cs typeface="+mn-lt"/>
              </a:rPr>
            </a:br>
            <a:r>
              <a:rPr lang="en-US" sz="2400">
                <a:latin typeface="Roboto"/>
                <a:ea typeface="+mn-lt"/>
                <a:cs typeface="+mn-lt"/>
              </a:rPr>
              <a:t>• Explicit, systematic phonics instruction improves decoding, spelling and reading comprehension skills</a:t>
            </a:r>
            <a:br>
              <a:rPr lang="en-US" sz="2400">
                <a:latin typeface="Roboto"/>
                <a:ea typeface="+mn-lt"/>
                <a:cs typeface="+mn-lt"/>
              </a:rPr>
            </a:br>
            <a:r>
              <a:rPr lang="en-US" sz="2400">
                <a:latin typeface="Roboto"/>
                <a:ea typeface="+mn-lt"/>
                <a:cs typeface="+mn-lt"/>
              </a:rPr>
              <a:t>• Guided, repeated oral reading instruction improves decoding, fluency and reading comprehension skills</a:t>
            </a:r>
            <a:br>
              <a:rPr lang="en-US" sz="2400">
                <a:latin typeface="Roboto"/>
                <a:ea typeface="+mn-lt"/>
                <a:cs typeface="+mn-lt"/>
              </a:rPr>
            </a:br>
            <a:r>
              <a:rPr lang="en-US" sz="2400">
                <a:latin typeface="Roboto"/>
                <a:ea typeface="+mn-lt"/>
                <a:cs typeface="+mn-lt"/>
              </a:rPr>
              <a:t>• Vocabulary instruction improves reading comprehension</a:t>
            </a:r>
            <a:br>
              <a:rPr lang="en-US" sz="2400">
                <a:latin typeface="Roboto"/>
                <a:ea typeface="+mn-lt"/>
                <a:cs typeface="+mn-lt"/>
              </a:rPr>
            </a:br>
            <a:r>
              <a:rPr lang="en-US" sz="2400">
                <a:latin typeface="Roboto"/>
                <a:ea typeface="+mn-lt"/>
                <a:cs typeface="+mn-lt"/>
              </a:rPr>
              <a:t>• Comprehension instruction should include explicit teaching of strategies and of strategic reasoning</a:t>
            </a:r>
          </a:p>
          <a:p>
            <a:pPr marL="342900" indent="-342900">
              <a:buFont typeface="Arial"/>
              <a:buChar char="•"/>
            </a:pPr>
            <a:r>
              <a:rPr lang="en-US" sz="2400">
                <a:latin typeface="roboto"/>
                <a:ea typeface="Roboto"/>
                <a:cs typeface="Calibri"/>
              </a:rPr>
              <a:t>Screening and continuous assessment informs instruction</a:t>
            </a:r>
          </a:p>
        </p:txBody>
      </p:sp>
      <p:sp>
        <p:nvSpPr>
          <p:cNvPr id="3" name="TextBox 2">
            <a:extLst>
              <a:ext uri="{FF2B5EF4-FFF2-40B4-BE49-F238E27FC236}">
                <a16:creationId xmlns:a16="http://schemas.microsoft.com/office/drawing/2014/main" id="{BD1E91DB-57AA-439F-9D8D-F355515CA30C}"/>
              </a:ext>
            </a:extLst>
          </p:cNvPr>
          <p:cNvSpPr txBox="1"/>
          <p:nvPr/>
        </p:nvSpPr>
        <p:spPr>
          <a:xfrm>
            <a:off x="10318304" y="54629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NRP Report</a:t>
            </a:r>
            <a:endParaRPr lang="en-US"/>
          </a:p>
        </p:txBody>
      </p:sp>
      <p:pic>
        <p:nvPicPr>
          <p:cNvPr id="5" name="Picture 4" descr="Diagram&#10;&#10;Description automatically generated">
            <a:extLst>
              <a:ext uri="{FF2B5EF4-FFF2-40B4-BE49-F238E27FC236}">
                <a16:creationId xmlns:a16="http://schemas.microsoft.com/office/drawing/2014/main" id="{DAA167AE-CBFE-6407-8513-B8C03456330A}"/>
              </a:ext>
            </a:extLst>
          </p:cNvPr>
          <p:cNvPicPr>
            <a:picLocks noChangeAspect="1"/>
          </p:cNvPicPr>
          <p:nvPr/>
        </p:nvPicPr>
        <p:blipFill>
          <a:blip r:embed="rId4"/>
          <a:stretch>
            <a:fillRect/>
          </a:stretch>
        </p:blipFill>
        <p:spPr>
          <a:xfrm>
            <a:off x="382783" y="314021"/>
            <a:ext cx="1530067" cy="1533913"/>
          </a:xfrm>
          <a:prstGeom prst="rect">
            <a:avLst/>
          </a:prstGeom>
        </p:spPr>
      </p:pic>
      <p:sp>
        <p:nvSpPr>
          <p:cNvPr id="4" name="TextBox 3">
            <a:extLst>
              <a:ext uri="{FF2B5EF4-FFF2-40B4-BE49-F238E27FC236}">
                <a16:creationId xmlns:a16="http://schemas.microsoft.com/office/drawing/2014/main" id="{2A2177ED-DCB2-CC63-C6CB-411F9798FFA1}"/>
              </a:ext>
            </a:extLst>
          </p:cNvPr>
          <p:cNvSpPr txBox="1"/>
          <p:nvPr/>
        </p:nvSpPr>
        <p:spPr>
          <a:xfrm>
            <a:off x="2833439" y="567638"/>
            <a:ext cx="620179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oboto"/>
                <a:ea typeface="+mn-lt"/>
                <a:cs typeface="+mn-lt"/>
              </a:rPr>
              <a:t>Key Research Points</a:t>
            </a:r>
            <a:endParaRPr lang="en-US" sz="4400">
              <a:latin typeface="Roboto"/>
            </a:endParaRPr>
          </a:p>
        </p:txBody>
      </p:sp>
      <p:sp>
        <p:nvSpPr>
          <p:cNvPr id="7" name="AutoShape 6">
            <a:extLst>
              <a:ext uri="{FF2B5EF4-FFF2-40B4-BE49-F238E27FC236}">
                <a16:creationId xmlns:a16="http://schemas.microsoft.com/office/drawing/2014/main" id="{B7949275-1EA6-94F8-10F8-0AD82FB4B6FA}"/>
              </a:ext>
            </a:extLst>
          </p:cNvPr>
          <p:cNvSpPr/>
          <p:nvPr/>
        </p:nvSpPr>
        <p:spPr>
          <a:xfrm>
            <a:off x="-6659" y="5998340"/>
            <a:ext cx="12199264" cy="860569"/>
          </a:xfrm>
          <a:prstGeom prst="rect">
            <a:avLst/>
          </a:prstGeom>
          <a:solidFill>
            <a:srgbClr val="2E4A59"/>
          </a:solidFill>
        </p:spPr>
      </p:sp>
      <p:pic>
        <p:nvPicPr>
          <p:cNvPr id="9" name="Picture 19">
            <a:extLst>
              <a:ext uri="{FF2B5EF4-FFF2-40B4-BE49-F238E27FC236}">
                <a16:creationId xmlns:a16="http://schemas.microsoft.com/office/drawing/2014/main" id="{B649909D-403C-52AE-EE0B-5E9181CD3A13}"/>
              </a:ext>
            </a:extLst>
          </p:cNvPr>
          <p:cNvPicPr>
            <a:picLocks noChangeAspect="1"/>
          </p:cNvPicPr>
          <p:nvPr/>
        </p:nvPicPr>
        <p:blipFill>
          <a:blip r:embed="rId5"/>
          <a:srcRect/>
          <a:stretch>
            <a:fillRect/>
          </a:stretch>
        </p:blipFill>
        <p:spPr>
          <a:xfrm>
            <a:off x="217325" y="6082281"/>
            <a:ext cx="2316431" cy="639914"/>
          </a:xfrm>
          <a:prstGeom prst="rect">
            <a:avLst/>
          </a:prstGeom>
        </p:spPr>
      </p:pic>
      <p:sp>
        <p:nvSpPr>
          <p:cNvPr id="10" name="TextBox 9">
            <a:extLst>
              <a:ext uri="{FF2B5EF4-FFF2-40B4-BE49-F238E27FC236}">
                <a16:creationId xmlns:a16="http://schemas.microsoft.com/office/drawing/2014/main" id="{00EACFF9-DBB3-7BA9-6300-DD389C293E12}"/>
              </a:ext>
            </a:extLst>
          </p:cNvPr>
          <p:cNvSpPr txBox="1"/>
          <p:nvPr/>
        </p:nvSpPr>
        <p:spPr>
          <a:xfrm>
            <a:off x="4681268" y="13600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grpSp>
        <p:nvGrpSpPr>
          <p:cNvPr id="22" name="Group 7">
            <a:extLst>
              <a:ext uri="{FF2B5EF4-FFF2-40B4-BE49-F238E27FC236}">
                <a16:creationId xmlns:a16="http://schemas.microsoft.com/office/drawing/2014/main" id="{19700987-2254-40E8-3F82-C82AA968C23F}"/>
              </a:ext>
            </a:extLst>
          </p:cNvPr>
          <p:cNvGrpSpPr/>
          <p:nvPr/>
        </p:nvGrpSpPr>
        <p:grpSpPr>
          <a:xfrm>
            <a:off x="3237531" y="1473960"/>
            <a:ext cx="4727751" cy="77758"/>
            <a:chOff x="0" y="255270"/>
            <a:chExt cx="3594100" cy="69850"/>
          </a:xfrm>
        </p:grpSpPr>
        <p:sp>
          <p:nvSpPr>
            <p:cNvPr id="21" name="Freeform 8">
              <a:extLst>
                <a:ext uri="{FF2B5EF4-FFF2-40B4-BE49-F238E27FC236}">
                  <a16:creationId xmlns:a16="http://schemas.microsoft.com/office/drawing/2014/main" id="{4E29F82A-4A14-F0FC-5571-2FC77B39ED96}"/>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Tree>
    <p:extLst>
      <p:ext uri="{BB962C8B-B14F-4D97-AF65-F5344CB8AC3E}">
        <p14:creationId xmlns:p14="http://schemas.microsoft.com/office/powerpoint/2010/main" val="393843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0EC6A-1EFC-86EB-2414-63475B629253}"/>
              </a:ext>
            </a:extLst>
          </p:cNvPr>
          <p:cNvSpPr txBox="1"/>
          <p:nvPr/>
        </p:nvSpPr>
        <p:spPr>
          <a:xfrm>
            <a:off x="919052" y="896006"/>
            <a:ext cx="88679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Roboto"/>
                <a:ea typeface="Roboto"/>
                <a:cs typeface="Calibri Light"/>
              </a:rPr>
              <a:t>Instruction should be... </a:t>
            </a:r>
            <a:endParaRPr lang="en-US" sz="3600">
              <a:latin typeface="Roboto"/>
              <a:ea typeface="Roboto"/>
            </a:endParaRPr>
          </a:p>
        </p:txBody>
      </p:sp>
      <p:sp>
        <p:nvSpPr>
          <p:cNvPr id="3" name="TextBox 2">
            <a:extLst>
              <a:ext uri="{FF2B5EF4-FFF2-40B4-BE49-F238E27FC236}">
                <a16:creationId xmlns:a16="http://schemas.microsoft.com/office/drawing/2014/main" id="{31F0E268-6E12-5386-7BD3-D55B818A26F8}"/>
              </a:ext>
            </a:extLst>
          </p:cNvPr>
          <p:cNvSpPr txBox="1"/>
          <p:nvPr/>
        </p:nvSpPr>
        <p:spPr>
          <a:xfrm>
            <a:off x="917784" y="2137956"/>
            <a:ext cx="8522896" cy="357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90000"/>
              </a:lnSpc>
              <a:spcBef>
                <a:spcPts val="500"/>
              </a:spcBef>
              <a:buFont typeface="Arial"/>
              <a:buChar char="•"/>
            </a:pPr>
            <a:r>
              <a:rPr lang="en-US" sz="2800">
                <a:latin typeface="Roboto"/>
                <a:ea typeface="Roboto"/>
                <a:cs typeface="Calibri Light"/>
              </a:rPr>
              <a:t>Structured and systematic with a scope and sequence</a:t>
            </a:r>
            <a:endParaRPr lang="en-US" sz="2800">
              <a:latin typeface="Roboto"/>
              <a:ea typeface="Roboto"/>
              <a:cs typeface="+mn-lt"/>
            </a:endParaRPr>
          </a:p>
          <a:p>
            <a:pPr marL="742950" lvl="1" indent="-285750">
              <a:lnSpc>
                <a:spcPct val="90000"/>
              </a:lnSpc>
              <a:spcBef>
                <a:spcPts val="500"/>
              </a:spcBef>
              <a:buFont typeface="Arial"/>
              <a:buChar char="•"/>
            </a:pPr>
            <a:r>
              <a:rPr lang="en-US" sz="2800">
                <a:latin typeface="Roboto"/>
                <a:ea typeface="Roboto"/>
                <a:cs typeface="Calibri Light"/>
              </a:rPr>
              <a:t>Explicit</a:t>
            </a:r>
            <a:endParaRPr lang="en-US" sz="2800">
              <a:latin typeface="Roboto"/>
              <a:ea typeface="Roboto"/>
              <a:cs typeface="+mn-lt"/>
            </a:endParaRPr>
          </a:p>
          <a:p>
            <a:pPr marL="742950" lvl="1" indent="-285750">
              <a:lnSpc>
                <a:spcPct val="90000"/>
              </a:lnSpc>
              <a:spcBef>
                <a:spcPts val="500"/>
              </a:spcBef>
              <a:buFont typeface="Arial"/>
              <a:buChar char="•"/>
            </a:pPr>
            <a:r>
              <a:rPr lang="en-US" sz="2800">
                <a:latin typeface="Roboto"/>
                <a:ea typeface="Roboto"/>
                <a:cs typeface="Calibri Light"/>
              </a:rPr>
              <a:t>Differentiated across the classroom</a:t>
            </a:r>
            <a:endParaRPr lang="en-US" sz="2800">
              <a:latin typeface="Roboto"/>
              <a:ea typeface="Roboto"/>
              <a:cs typeface="+mn-lt"/>
            </a:endParaRPr>
          </a:p>
          <a:p>
            <a:pPr marL="742950" lvl="1" indent="-285750">
              <a:lnSpc>
                <a:spcPct val="90000"/>
              </a:lnSpc>
              <a:spcBef>
                <a:spcPts val="500"/>
              </a:spcBef>
              <a:buFont typeface="Arial"/>
              <a:buChar char="•"/>
            </a:pPr>
            <a:r>
              <a:rPr lang="en-US" sz="2800">
                <a:latin typeface="Roboto"/>
                <a:ea typeface="Roboto"/>
                <a:cs typeface="Calibri Light"/>
              </a:rPr>
              <a:t>Assessed through progress monitoring</a:t>
            </a:r>
            <a:endParaRPr lang="en-US" sz="2800">
              <a:latin typeface="Roboto"/>
              <a:ea typeface="Roboto"/>
              <a:cs typeface="+mn-lt"/>
            </a:endParaRPr>
          </a:p>
          <a:p>
            <a:pPr marL="742950" lvl="1" indent="-285750">
              <a:lnSpc>
                <a:spcPct val="90000"/>
              </a:lnSpc>
              <a:spcBef>
                <a:spcPts val="500"/>
              </a:spcBef>
              <a:buFont typeface="Arial"/>
              <a:buChar char="•"/>
            </a:pPr>
            <a:r>
              <a:rPr lang="en-US" sz="2800">
                <a:latin typeface="Roboto"/>
                <a:ea typeface="+mn-lt"/>
                <a:cs typeface="Calibri Light"/>
              </a:rPr>
              <a:t>Engaging and play-based in primary grades</a:t>
            </a:r>
          </a:p>
          <a:p>
            <a:pPr marL="742950" lvl="1" indent="-285750">
              <a:lnSpc>
                <a:spcPct val="90000"/>
              </a:lnSpc>
              <a:spcBef>
                <a:spcPts val="500"/>
              </a:spcBef>
              <a:buFont typeface="Arial"/>
              <a:buChar char="•"/>
            </a:pPr>
            <a:endParaRPr lang="en-US">
              <a:cs typeface="Calibri"/>
            </a:endParaRPr>
          </a:p>
          <a:p>
            <a:pPr lvl="1" algn="r">
              <a:lnSpc>
                <a:spcPct val="90000"/>
              </a:lnSpc>
              <a:spcBef>
                <a:spcPts val="500"/>
              </a:spcBef>
            </a:pPr>
            <a:r>
              <a:rPr lang="en-US">
                <a:cs typeface="Calibri"/>
                <a:hlinkClick r:id="rId3"/>
              </a:rPr>
              <a:t>-Reading Rockets</a:t>
            </a:r>
            <a:endParaRPr lang="en-US">
              <a:ea typeface="+mn-lt"/>
              <a:cs typeface="+mn-lt"/>
            </a:endParaRPr>
          </a:p>
          <a:p>
            <a:pPr algn="l"/>
            <a:endParaRPr lang="en-US">
              <a:cs typeface="Calibri"/>
            </a:endParaRPr>
          </a:p>
        </p:txBody>
      </p:sp>
      <p:grpSp>
        <p:nvGrpSpPr>
          <p:cNvPr id="6" name="Group 7">
            <a:extLst>
              <a:ext uri="{FF2B5EF4-FFF2-40B4-BE49-F238E27FC236}">
                <a16:creationId xmlns:a16="http://schemas.microsoft.com/office/drawing/2014/main" id="{311DD47A-7C7D-048D-56EE-20732615353F}"/>
              </a:ext>
            </a:extLst>
          </p:cNvPr>
          <p:cNvGrpSpPr/>
          <p:nvPr/>
        </p:nvGrpSpPr>
        <p:grpSpPr>
          <a:xfrm>
            <a:off x="1127893" y="1530751"/>
            <a:ext cx="3914951" cy="77758"/>
            <a:chOff x="0" y="255270"/>
            <a:chExt cx="3594100" cy="69850"/>
          </a:xfrm>
        </p:grpSpPr>
        <p:sp>
          <p:nvSpPr>
            <p:cNvPr id="5" name="Freeform 8">
              <a:extLst>
                <a:ext uri="{FF2B5EF4-FFF2-40B4-BE49-F238E27FC236}">
                  <a16:creationId xmlns:a16="http://schemas.microsoft.com/office/drawing/2014/main" id="{B53E7A8B-0013-77F9-54A3-7EB095BA9E78}"/>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FFBF00"/>
            </a:solidFill>
          </p:spPr>
        </p:sp>
      </p:grpSp>
      <p:sp>
        <p:nvSpPr>
          <p:cNvPr id="20" name="AutoShape 6">
            <a:extLst>
              <a:ext uri="{FF2B5EF4-FFF2-40B4-BE49-F238E27FC236}">
                <a16:creationId xmlns:a16="http://schemas.microsoft.com/office/drawing/2014/main" id="{03AF6231-26EE-A3AE-342B-472FB9DC21DF}"/>
              </a:ext>
            </a:extLst>
          </p:cNvPr>
          <p:cNvSpPr/>
          <p:nvPr/>
        </p:nvSpPr>
        <p:spPr>
          <a:xfrm>
            <a:off x="-6659" y="5624530"/>
            <a:ext cx="12242397" cy="1450039"/>
          </a:xfrm>
          <a:prstGeom prst="rect">
            <a:avLst/>
          </a:prstGeom>
          <a:solidFill>
            <a:srgbClr val="2E4A59"/>
          </a:solidFill>
        </p:spPr>
      </p:sp>
      <p:pic>
        <p:nvPicPr>
          <p:cNvPr id="22" name="Picture 19">
            <a:extLst>
              <a:ext uri="{FF2B5EF4-FFF2-40B4-BE49-F238E27FC236}">
                <a16:creationId xmlns:a16="http://schemas.microsoft.com/office/drawing/2014/main" id="{17855823-780F-DCB5-DFAE-98D0B4BCED9D}"/>
              </a:ext>
            </a:extLst>
          </p:cNvPr>
          <p:cNvPicPr>
            <a:picLocks noChangeAspect="1"/>
          </p:cNvPicPr>
          <p:nvPr/>
        </p:nvPicPr>
        <p:blipFill>
          <a:blip r:embed="rId4"/>
          <a:srcRect/>
          <a:stretch>
            <a:fillRect/>
          </a:stretch>
        </p:blipFill>
        <p:spPr>
          <a:xfrm>
            <a:off x="217325" y="5952885"/>
            <a:ext cx="2316431" cy="639914"/>
          </a:xfrm>
          <a:prstGeom prst="rect">
            <a:avLst/>
          </a:prstGeom>
        </p:spPr>
      </p:pic>
    </p:spTree>
    <p:extLst>
      <p:ext uri="{BB962C8B-B14F-4D97-AF65-F5344CB8AC3E}">
        <p14:creationId xmlns:p14="http://schemas.microsoft.com/office/powerpoint/2010/main" val="3010139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93ff719-77b4-4c33-a9db-51faf8343d88" xsi:nil="true"/>
    <lcf76f155ced4ddcb4097134ff3c332f xmlns="68a521e9-345e-4b37-9b9e-c2d433d75a09">
      <Terms xmlns="http://schemas.microsoft.com/office/infopath/2007/PartnerControls"/>
    </lcf76f155ced4ddcb4097134ff3c332f>
    <SharedWithUsers xmlns="293ff719-77b4-4c33-a9db-51faf8343d88">
      <UserInfo>
        <DisplayName>Faye Hindle</DisplayName>
        <AccountId>99</AccountId>
        <AccountType/>
      </UserInfo>
      <UserInfo>
        <DisplayName>Venessa MacDowell</DisplayName>
        <AccountId>100</AccountId>
        <AccountType/>
      </UserInfo>
      <UserInfo>
        <DisplayName>Kim Darbyshire</DisplayName>
        <AccountId>88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B389A8589694699DB59F734260AD1" ma:contentTypeVersion="16" ma:contentTypeDescription="Create a new document." ma:contentTypeScope="" ma:versionID="13b0e49a4b1b9349be265528487f773a">
  <xsd:schema xmlns:xsd="http://www.w3.org/2001/XMLSchema" xmlns:xs="http://www.w3.org/2001/XMLSchema" xmlns:p="http://schemas.microsoft.com/office/2006/metadata/properties" xmlns:ns2="68a521e9-345e-4b37-9b9e-c2d433d75a09" xmlns:ns3="293ff719-77b4-4c33-a9db-51faf8343d88" targetNamespace="http://schemas.microsoft.com/office/2006/metadata/properties" ma:root="true" ma:fieldsID="5f5f6b1190aa6dfab654b9a9199dd80c" ns2:_="" ns3:_="">
    <xsd:import namespace="68a521e9-345e-4b37-9b9e-c2d433d75a09"/>
    <xsd:import namespace="293ff719-77b4-4c33-a9db-51faf8343d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521e9-345e-4b37-9b9e-c2d433d75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18fee0-daa1-4d9b-8e5c-522bdfce06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3ff719-77b4-4c33-a9db-51faf8343d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30ba4df-21d5-434b-9c0b-c93a21925293}" ma:internalName="TaxCatchAll" ma:showField="CatchAllData" ma:web="293ff719-77b4-4c33-a9db-51faf8343d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FA39DD-6B7E-49C2-8584-E6A3C7946804}">
  <ds:schemaRefs>
    <ds:schemaRef ds:uri="293ff719-77b4-4c33-a9db-51faf8343d88"/>
    <ds:schemaRef ds:uri="68a521e9-345e-4b37-9b9e-c2d433d75a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3C0627-DCF6-4277-94C0-9AE91C94A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521e9-345e-4b37-9b9e-c2d433d75a09"/>
    <ds:schemaRef ds:uri="293ff719-77b4-4c33-a9db-51faf8343d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F0E4AD-05B3-4D23-B7B3-C453CBF4E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Tier 1 Look Like?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It Look Like? - Intermediate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in Cowichan</dc:title>
  <dc:creator>Richard J. Ready</dc:creator>
  <cp:revision>5</cp:revision>
  <dcterms:created xsi:type="dcterms:W3CDTF">2021-12-06T19:28:30Z</dcterms:created>
  <dcterms:modified xsi:type="dcterms:W3CDTF">2023-10-24T20:03:45Z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0x010100D16B389A8589694699DB59F734260AD1</vt:lpwstr>
  </property>
  <property fmtid="{D5CDD505-2E9C-101B-9397-08002B2CF9AE}" pid="3" name="MediaServiceImageTags">
    <vt:lpwstr/>
  </property>
</Properties>
</file>